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8"/>
  </p:notesMasterIdLst>
  <p:sldIdLst>
    <p:sldId id="256" r:id="rId2"/>
    <p:sldId id="257" r:id="rId3"/>
    <p:sldId id="284" r:id="rId4"/>
    <p:sldId id="258" r:id="rId5"/>
    <p:sldId id="309" r:id="rId6"/>
    <p:sldId id="321" r:id="rId7"/>
    <p:sldId id="260" r:id="rId8"/>
    <p:sldId id="259" r:id="rId9"/>
    <p:sldId id="322" r:id="rId10"/>
    <p:sldId id="261" r:id="rId11"/>
    <p:sldId id="266" r:id="rId12"/>
    <p:sldId id="323" r:id="rId13"/>
    <p:sldId id="262" r:id="rId14"/>
    <p:sldId id="263" r:id="rId15"/>
    <p:sldId id="264" r:id="rId16"/>
    <p:sldId id="324" r:id="rId17"/>
    <p:sldId id="265" r:id="rId18"/>
    <p:sldId id="267" r:id="rId19"/>
    <p:sldId id="268" r:id="rId20"/>
    <p:sldId id="310" r:id="rId21"/>
    <p:sldId id="269" r:id="rId22"/>
    <p:sldId id="270" r:id="rId23"/>
    <p:sldId id="271" r:id="rId24"/>
    <p:sldId id="272" r:id="rId25"/>
    <p:sldId id="273" r:id="rId26"/>
    <p:sldId id="274" r:id="rId27"/>
    <p:sldId id="317" r:id="rId28"/>
    <p:sldId id="318" r:id="rId29"/>
    <p:sldId id="312" r:id="rId30"/>
    <p:sldId id="275" r:id="rId31"/>
    <p:sldId id="276" r:id="rId32"/>
    <p:sldId id="277" r:id="rId33"/>
    <p:sldId id="278" r:id="rId34"/>
    <p:sldId id="279" r:id="rId35"/>
    <p:sldId id="280" r:id="rId36"/>
    <p:sldId id="281" r:id="rId37"/>
    <p:sldId id="282" r:id="rId38"/>
    <p:sldId id="283" r:id="rId39"/>
    <p:sldId id="291" r:id="rId40"/>
    <p:sldId id="292" r:id="rId41"/>
    <p:sldId id="314" r:id="rId42"/>
    <p:sldId id="285" r:id="rId43"/>
    <p:sldId id="320" r:id="rId44"/>
    <p:sldId id="319" r:id="rId45"/>
    <p:sldId id="289" r:id="rId46"/>
    <p:sldId id="287" r:id="rId47"/>
    <p:sldId id="288" r:id="rId48"/>
    <p:sldId id="290" r:id="rId49"/>
    <p:sldId id="293" r:id="rId50"/>
    <p:sldId id="296" r:id="rId51"/>
    <p:sldId id="295" r:id="rId52"/>
    <p:sldId id="294" r:id="rId53"/>
    <p:sldId id="298" r:id="rId54"/>
    <p:sldId id="297" r:id="rId55"/>
    <p:sldId id="299" r:id="rId56"/>
    <p:sldId id="300" r:id="rId57"/>
    <p:sldId id="315" r:id="rId58"/>
    <p:sldId id="301" r:id="rId59"/>
    <p:sldId id="302" r:id="rId60"/>
    <p:sldId id="305" r:id="rId61"/>
    <p:sldId id="303" r:id="rId62"/>
    <p:sldId id="304" r:id="rId63"/>
    <p:sldId id="316" r:id="rId64"/>
    <p:sldId id="306" r:id="rId65"/>
    <p:sldId id="307" r:id="rId66"/>
    <p:sldId id="308" r:id="rId67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5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CCFF"/>
    <a:srgbClr val="3399FF"/>
    <a:srgbClr val="0033CC"/>
    <a:srgbClr val="CCFFFF"/>
    <a:srgbClr val="0066FF"/>
    <a:srgbClr val="00FFCC"/>
    <a:srgbClr val="00FFFF"/>
    <a:srgbClr val="66FFCC"/>
    <a:srgbClr val="99FFCC"/>
    <a:srgbClr val="4CD4B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062" autoAdjust="0"/>
    <p:restoredTop sz="94321" autoAdjust="0"/>
  </p:normalViewPr>
  <p:slideViewPr>
    <p:cSldViewPr>
      <p:cViewPr varScale="1">
        <p:scale>
          <a:sx n="81" d="100"/>
          <a:sy n="81" d="100"/>
        </p:scale>
        <p:origin x="1618" y="62"/>
      </p:cViewPr>
      <p:guideLst>
        <p:guide orient="horz" pos="2160"/>
        <p:guide pos="285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101"/>
    </p:cViewPr>
  </p:sorter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F538A6-86A7-49B5-A9EC-2DDB04A9997E}" type="datetimeFigureOut">
              <a:rPr lang="zh-CN" altLang="en-US" smtClean="0"/>
              <a:t>2022/10/4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05B745-8381-446F-B896-ECB57B28AF0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5B745-8381-446F-B896-ECB57B28AF0E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5B745-8381-446F-B896-ECB57B28AF0E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此处考虑将文字和前页的图对应放置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5B745-8381-446F-B896-ECB57B28AF0E}" type="slidenum">
              <a:rPr lang="zh-CN" altLang="en-US" smtClean="0"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05B745-8381-446F-B896-ECB57B28AF0E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37012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5B745-8381-446F-B896-ECB57B28AF0E}" type="slidenum">
              <a:rPr lang="zh-CN" altLang="en-US" smtClean="0"/>
              <a:t>19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公式格式古怪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5B745-8381-446F-B896-ECB57B28AF0E}" type="slidenum">
              <a:rPr lang="zh-CN" altLang="en-US" smtClean="0"/>
              <a:t>21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此页需要详细修改范围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5B745-8381-446F-B896-ECB57B28AF0E}" type="slidenum">
              <a:rPr lang="zh-CN" altLang="en-US" smtClean="0"/>
              <a:t>26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此页修改标题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5B745-8381-446F-B896-ECB57B28AF0E}" type="slidenum">
              <a:rPr lang="zh-CN" altLang="en-US" smtClean="0"/>
              <a:t>30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此页增加说明性文字，最后一行可能有脱漏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5B745-8381-446F-B896-ECB57B28AF0E}" type="slidenum">
              <a:rPr lang="zh-CN" altLang="en-US" smtClean="0"/>
              <a:t>31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此页为补充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5B745-8381-446F-B896-ECB57B28AF0E}" type="slidenum">
              <a:rPr lang="zh-CN" altLang="en-US" smtClean="0"/>
              <a:t>33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第二节课到此结束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05B745-8381-446F-B896-ECB57B28AF0E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01615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此页调整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5B745-8381-446F-B896-ECB57B28AF0E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此页为补充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5B745-8381-446F-B896-ECB57B28AF0E}" type="slidenum">
              <a:rPr lang="zh-CN" altLang="en-US" smtClean="0"/>
              <a:t>36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此页已补充数据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5B745-8381-446F-B896-ECB57B28AF0E}" type="slidenum">
              <a:rPr lang="zh-CN" altLang="en-US" smtClean="0"/>
              <a:t>37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此处数据更新，此页原在</a:t>
            </a:r>
            <a:r>
              <a:rPr lang="en-US" altLang="zh-CN"/>
              <a:t>LED</a:t>
            </a:r>
            <a:r>
              <a:rPr lang="zh-CN" altLang="en-US"/>
              <a:t>介绍处，提前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5B745-8381-446F-B896-ECB57B28AF0E}" type="slidenum">
              <a:rPr lang="zh-CN" altLang="en-US" smtClean="0"/>
              <a:t>39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与前页一样，提前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5B745-8381-446F-B896-ECB57B28AF0E}" type="slidenum">
              <a:rPr lang="zh-CN" altLang="en-US" smtClean="0"/>
              <a:t>40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此页为补充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5B745-8381-446F-B896-ECB57B28AF0E}" type="slidenum">
              <a:rPr lang="zh-CN" altLang="en-US" smtClean="0"/>
              <a:t>46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此页为补充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5B745-8381-446F-B896-ECB57B28AF0E}" type="slidenum">
              <a:rPr lang="zh-CN" altLang="en-US" smtClean="0"/>
              <a:t>47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0927</a:t>
            </a:r>
            <a:r>
              <a:rPr lang="zh-CN" altLang="en-US" dirty="0"/>
              <a:t>讲到这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05B745-8381-446F-B896-ECB57B28AF0E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147584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此页为补充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5B745-8381-446F-B896-ECB57B28AF0E}" type="slidenum">
              <a:rPr lang="zh-CN" altLang="en-US" smtClean="0"/>
              <a:t>50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此页添加图，与之前的图相同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5B745-8381-446F-B896-ECB57B28AF0E}" type="slidenum">
              <a:rPr lang="zh-CN" altLang="en-US" smtClean="0"/>
              <a:t>51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此页为补充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5B745-8381-446F-B896-ECB57B28AF0E}" type="slidenum">
              <a:rPr lang="zh-CN" altLang="en-US" smtClean="0"/>
              <a:t>54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此页原在后半部分，提前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5B745-8381-446F-B896-ECB57B28AF0E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此页将两图合并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5B745-8381-446F-B896-ECB57B28AF0E}" type="slidenum">
              <a:rPr lang="zh-CN" altLang="en-US" smtClean="0"/>
              <a:t>56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此页更新图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5B745-8381-446F-B896-ECB57B28AF0E}" type="slidenum">
              <a:rPr lang="zh-CN" altLang="en-US" smtClean="0"/>
              <a:t>58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此页原先独立，现在放在复用器之下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5B745-8381-446F-B896-ECB57B28AF0E}" type="slidenum">
              <a:rPr lang="zh-CN" altLang="en-US" smtClean="0"/>
              <a:t>60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此页合并原来三图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5B745-8381-446F-B896-ECB57B28AF0E}" type="slidenum">
              <a:rPr lang="zh-CN" altLang="en-US" smtClean="0"/>
              <a:t>61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此页有补充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5B745-8381-446F-B896-ECB57B28AF0E}" type="slidenum">
              <a:rPr lang="zh-CN" altLang="en-US" smtClean="0"/>
              <a:t>62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作业补充问题</a:t>
            </a:r>
            <a:r>
              <a:rPr lang="en-US" altLang="zh-CN"/>
              <a:t>4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5B745-8381-446F-B896-ECB57B28AF0E}" type="slidenum">
              <a:rPr lang="zh-CN" altLang="en-US" smtClean="0"/>
              <a:t>66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5B745-8381-446F-B896-ECB57B28AF0E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5B745-8381-446F-B896-ECB57B28AF0E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改动了图片，补充间接带隙半导体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5B745-8381-446F-B896-ECB57B28AF0E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需要注意的还有</a:t>
            </a:r>
            <a:r>
              <a:rPr lang="en-US" altLang="zh-CN"/>
              <a:t>EL</a:t>
            </a:r>
            <a:r>
              <a:rPr lang="zh-CN" altLang="en-US"/>
              <a:t>谱和高能电子激发谱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5B745-8381-446F-B896-ECB57B28AF0E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需要注意的还有</a:t>
            </a:r>
            <a:r>
              <a:rPr lang="en-US" altLang="zh-CN" dirty="0"/>
              <a:t>EL</a:t>
            </a:r>
            <a:r>
              <a:rPr lang="zh-CN" altLang="en-US" dirty="0"/>
              <a:t>谱和高能电子激发谱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5B745-8381-446F-B896-ECB57B28AF0E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5B745-8381-446F-B896-ECB57B28AF0E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371600" y="3886200"/>
            <a:ext cx="64008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bg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/>
              <a:t>集成光电子学国家重点实验室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067ADA-89F2-451A-8E2C-C3D76C029714}" type="datetime1">
              <a:rPr lang="zh-CN" altLang="en-US" smtClean="0"/>
              <a:t>2022/10/4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r>
              <a:rPr lang="zh-CN" altLang="en-US" dirty="0"/>
              <a:t>集成光电子学概论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C6EFF6-F6F6-48A4-8B6A-DDF075469E09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B6A034-5AEA-47F2-A6F4-5EB21592EE54}" type="datetime1">
              <a:rPr lang="zh-CN" altLang="en-US" smtClean="0"/>
              <a:t>2022/10/4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400">
                <a:solidFill>
                  <a:schemeClr val="bg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zh-CN" altLang="en-US" dirty="0"/>
              <a:t>集成光电子学概论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CCC6EFF6-F6F6-48A4-8B6A-DDF075469E09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2D22B0-916F-48FC-BF98-54175EA7DC0C}" type="datetime1">
              <a:rPr lang="zh-CN" altLang="en-US" smtClean="0"/>
              <a:t>2022/10/4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400">
                <a:solidFill>
                  <a:schemeClr val="bg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zh-CN" altLang="en-US" dirty="0"/>
              <a:t>集成光电子学概论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CCC6EFF6-F6F6-48A4-8B6A-DDF075469E09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D27BE7-FF26-490F-AA0F-91252CAE6F45}" type="datetime1">
              <a:rPr lang="zh-CN" altLang="en-US" smtClean="0"/>
              <a:t>2022/10/4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400">
                <a:solidFill>
                  <a:schemeClr val="bg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zh-CN" altLang="en-US" dirty="0"/>
              <a:t>集成光电子学概论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CCC6EFF6-F6F6-48A4-8B6A-DDF075469E09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0C77A-E8CA-481A-A48C-1EE6D9257827}" type="datetime1">
              <a:rPr lang="zh-CN" altLang="en-US" smtClean="0"/>
              <a:t>2022/10/4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400">
                <a:solidFill>
                  <a:schemeClr val="bg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zh-CN" altLang="en-US" dirty="0"/>
              <a:t>集成光电子学概论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CCC6EFF6-F6F6-48A4-8B6A-DDF075469E09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A2AC8-DCE4-496D-8DAB-ACD52DD01AA5}" type="datetime1">
              <a:rPr lang="zh-CN" altLang="en-US" smtClean="0"/>
              <a:t>2022/10/4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400">
                <a:solidFill>
                  <a:schemeClr val="bg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zh-CN" altLang="en-US" dirty="0"/>
              <a:t>集成光电子学概论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CCC6EFF6-F6F6-48A4-8B6A-DDF075469E09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11062-CA5B-49DD-9F8F-74299F61DF50}" type="datetime1">
              <a:rPr lang="zh-CN" altLang="en-US" smtClean="0"/>
              <a:t>2022/10/4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lang="zh-CN" altLang="en-US" sz="1400" kern="1200" dirty="0">
                <a:solidFill>
                  <a:schemeClr val="bg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zh-CN" altLang="en-US" sz="1400" kern="1200" dirty="0">
                <a:solidFill>
                  <a:schemeClr val="bg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t>集成光电子学概论</a:t>
            </a:r>
            <a:endParaRPr lang="zh-CN" altLang="en-US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CCC6EFF6-F6F6-48A4-8B6A-DDF075469E09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69797-9761-46D7-8A02-EC4E1FF8B37A}" type="datetime1">
              <a:rPr lang="zh-CN" altLang="en-US" smtClean="0"/>
              <a:t>2022/10/4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400">
                <a:solidFill>
                  <a:schemeClr val="bg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zh-CN" altLang="en-US" dirty="0"/>
              <a:t>集成光电子学概论</a:t>
            </a:r>
            <a:endParaRPr lang="en-US" altLang="zh-CN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CCC6EFF6-F6F6-48A4-8B6A-DDF075469E09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75AB3-526F-4300-B307-E10B909FA76E}" type="datetime1">
              <a:rPr lang="zh-CN" altLang="en-US" smtClean="0"/>
              <a:t>2022/10/4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400">
                <a:solidFill>
                  <a:schemeClr val="bg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zh-CN" altLang="en-US" dirty="0"/>
              <a:t>集成光电子学概论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CCC6EFF6-F6F6-48A4-8B6A-DDF075469E09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FCA59-2584-430B-BB5A-38545DF6BFD2}" type="datetime1">
              <a:rPr lang="zh-CN" altLang="en-US" smtClean="0"/>
              <a:t>2022/10/4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400">
                <a:solidFill>
                  <a:schemeClr val="bg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zh-CN" altLang="en-US" dirty="0"/>
              <a:t>集成光电子学概论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bg1">
                    <a:lumMod val="50000"/>
                    <a:lumOff val="50000"/>
                  </a:schemeClr>
                </a:solidFill>
              </a:defRPr>
            </a:lvl1pPr>
          </a:lstStyle>
          <a:p>
            <a:fld id="{CCC6EFF6-F6F6-48A4-8B6A-DDF075469E09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7BB32-4C9D-4903-9091-2928B47C6664}" type="datetime1">
              <a:rPr lang="zh-CN" altLang="en-US" smtClean="0"/>
              <a:t>2022/10/4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400">
                <a:solidFill>
                  <a:schemeClr val="bg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zh-CN" altLang="en-US" dirty="0"/>
              <a:t>集成光电子学概论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CCC6EFF6-F6F6-48A4-8B6A-DDF075469E09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4DFE03-E94B-4EC4-A91E-E994ECB65159}" type="datetime1">
              <a:rPr lang="zh-CN" altLang="en-US" smtClean="0"/>
              <a:t>2022/10/4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zh-CN" altLang="en-US"/>
              <a:t>集成光电子学概论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C6EFF6-F6F6-48A4-8B6A-DDF075469E0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9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w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1.w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wmf"/><Relationship Id="rId2" Type="http://schemas.openxmlformats.org/officeDocument/2006/relationships/oleObject" Target="../embeddings/oleObject5.bin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oleObject" Target="../embeddings/oleObject6.bin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w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oleObject" Target="../embeddings/oleObject8.bin"/><Relationship Id="rId7" Type="http://schemas.openxmlformats.org/officeDocument/2006/relationships/oleObject" Target="../embeddings/oleObject10.bin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oleObject" Target="../embeddings/oleObject9.bin"/><Relationship Id="rId4" Type="http://schemas.openxmlformats.org/officeDocument/2006/relationships/image" Target="../media/image28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wm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wmf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emf"/><Relationship Id="rId4" Type="http://schemas.openxmlformats.org/officeDocument/2006/relationships/oleObject" Target="../embeddings/oleObject1.bin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第一讲  绪论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集成光电子学国家重点实验室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9F1C34B-3B11-468A-A612-D928AB9E0D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集成光电子学概论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8B932A4-9887-4E89-B46C-0CE291E94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6EFF6-F6F6-48A4-8B6A-DDF075469E09}" type="slidenum">
              <a:rPr lang="zh-CN" altLang="en-US" smtClean="0"/>
              <a:pPr/>
              <a:t>1</a:t>
            </a:fld>
            <a:endParaRPr lang="zh-CN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基本材料及其带隙能量范围</a:t>
            </a:r>
          </a:p>
        </p:txBody>
      </p:sp>
      <p:pic>
        <p:nvPicPr>
          <p:cNvPr id="4" name="Picture 7" descr="III_V_map_a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972000" y="1317389"/>
            <a:ext cx="7200000" cy="50389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页脚占位符 2">
            <a:extLst>
              <a:ext uri="{FF2B5EF4-FFF2-40B4-BE49-F238E27FC236}">
                <a16:creationId xmlns:a16="http://schemas.microsoft.com/office/drawing/2014/main" id="{435A993D-C485-4ECF-B496-7FBB54B3DB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集成光电子学概论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93335AC-1F12-4577-BFD6-CCAC85DC04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6EFF6-F6F6-48A4-8B6A-DDF075469E09}" type="slidenum">
              <a:rPr lang="zh-CN" altLang="en-US" smtClean="0"/>
              <a:pPr/>
              <a:t>10</a:t>
            </a:fld>
            <a:endParaRPr lang="zh-CN" alt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PN</a:t>
            </a:r>
            <a:r>
              <a:rPr lang="zh-CN" altLang="en-US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结</a:t>
            </a: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764904"/>
          </a:xfrm>
        </p:spPr>
        <p:txBody>
          <a:bodyPr>
            <a:norm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采用不同的掺杂工艺，通过扩散作用，将</a:t>
            </a: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型半导体与</a:t>
            </a: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型半导体制作在同一块半导体（通常是硅或锗）基片上，在它们的交界面就形成空间电荷区称</a:t>
            </a: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PN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结。</a:t>
            </a:r>
            <a:endParaRPr lang="en-US" altLang="zh-CN" sz="2400" dirty="0">
              <a:solidFill>
                <a:schemeClr val="bg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型与</a:t>
            </a: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型交界面形成耗尽层</a:t>
            </a:r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772000" y="3226585"/>
            <a:ext cx="3600000" cy="3192377"/>
          </a:xfrm>
          <a:prstGeom prst="rect">
            <a:avLst/>
          </a:prstGeom>
        </p:spPr>
      </p:pic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A3A8F38-C3E0-478D-8364-3B50F10858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集成光电子学概论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934DC52-4226-420E-9034-CE3CBF8A04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6EFF6-F6F6-48A4-8B6A-DDF075469E09}" type="slidenum">
              <a:rPr lang="zh-CN" altLang="en-US" smtClean="0"/>
              <a:pPr/>
              <a:t>11</a:t>
            </a:fld>
            <a:endParaRPr lang="zh-CN" alt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PN</a:t>
            </a:r>
            <a:r>
              <a:rPr lang="zh-CN" altLang="en-US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结</a:t>
            </a: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764904"/>
          </a:xfrm>
        </p:spPr>
        <p:txBody>
          <a:bodyPr>
            <a:norm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采用不同的掺杂工艺，通过扩散作用，将</a:t>
            </a: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型半导体与</a:t>
            </a: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型半导体制作在同一块半导体（通常是硅或锗）基片上，在它们的交界面就形成空间电荷区称</a:t>
            </a: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PN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结。</a:t>
            </a:r>
            <a:endParaRPr lang="en-US" altLang="zh-CN" sz="2400" dirty="0">
              <a:solidFill>
                <a:schemeClr val="bg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型与</a:t>
            </a: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型交界面形成耗尽层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5860" y="3248980"/>
            <a:ext cx="7092280" cy="3436532"/>
          </a:xfrm>
          <a:prstGeom prst="rect">
            <a:avLst/>
          </a:prstGeom>
        </p:spPr>
      </p:pic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12C8FA4-4B3C-4BEA-8C1E-5945DA078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集成光电子学概论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E547370-DC31-4993-909B-3994278C8D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6EFF6-F6F6-48A4-8B6A-DDF075469E09}" type="slidenum">
              <a:rPr lang="zh-CN" altLang="en-US" smtClean="0"/>
              <a:pPr/>
              <a:t>12</a:t>
            </a:fld>
            <a:endParaRPr lang="zh-CN" alt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同质结与异质结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ct val="50000"/>
              </a:spcBef>
            </a:pP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同质结：由同种半导体材料组成的</a:t>
            </a: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p-n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结</a:t>
            </a:r>
          </a:p>
          <a:p>
            <a:pPr lvl="1">
              <a:lnSpc>
                <a:spcPct val="90000"/>
              </a:lnSpc>
              <a:spcBef>
                <a:spcPct val="50000"/>
              </a:spcBef>
            </a:pP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LD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的阈值电流密度非常高，约为</a:t>
            </a: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10</a:t>
            </a:r>
            <a:r>
              <a:rPr lang="en-US" altLang="zh-CN" baseline="30000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4 </a:t>
            </a: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A/cm</a:t>
            </a:r>
            <a:r>
              <a:rPr lang="en-US" altLang="zh-CN" baseline="30000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2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量级，液氮温度工作</a:t>
            </a:r>
          </a:p>
          <a:p>
            <a:pPr>
              <a:lnSpc>
                <a:spcPct val="90000"/>
              </a:lnSpc>
              <a:spcBef>
                <a:spcPct val="50000"/>
              </a:spcBef>
            </a:pP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异质结：由不同半导体材料组成的</a:t>
            </a: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p-n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结，一般可分为单异质结和双异质结</a:t>
            </a:r>
          </a:p>
          <a:p>
            <a:endParaRPr lang="zh-CN" altLang="en-US" dirty="0">
              <a:solidFill>
                <a:schemeClr val="bg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graphicFrame>
        <p:nvGraphicFramePr>
          <p:cNvPr id="21506" name="Object 2"/>
          <p:cNvGraphicFramePr>
            <a:graphicFrameLocks noGrp="1" noChangeAspect="1"/>
          </p:cNvGraphicFramePr>
          <p:nvPr>
            <p:ph sz="half" idx="2"/>
          </p:nvPr>
        </p:nvGraphicFramePr>
        <p:xfrm>
          <a:off x="5117429" y="1600201"/>
          <a:ext cx="3373932" cy="41862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3738880" imgH="4638675" progId="">
                  <p:embed/>
                </p:oleObj>
              </mc:Choice>
              <mc:Fallback>
                <p:oleObj name="Visio" r:id="rId2" imgW="3738880" imgH="4638675" progId="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17429" y="1600201"/>
                        <a:ext cx="3373932" cy="418625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矩形 6"/>
          <p:cNvSpPr/>
          <p:nvPr/>
        </p:nvSpPr>
        <p:spPr>
          <a:xfrm>
            <a:off x="5214942" y="5857892"/>
            <a:ext cx="31422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0" lang="en-US" altLang="zh-CN" dirty="0">
                <a:solidFill>
                  <a:schemeClr val="bg1"/>
                </a:solidFill>
              </a:rPr>
              <a:t> </a:t>
            </a:r>
            <a:r>
              <a:rPr kumimoji="0" lang="en-US" altLang="zh-CN" dirty="0" err="1">
                <a:solidFill>
                  <a:schemeClr val="bg1"/>
                </a:solidFill>
              </a:rPr>
              <a:t>GaAs</a:t>
            </a:r>
            <a:r>
              <a:rPr kumimoji="0" lang="zh-CN" altLang="en-US" dirty="0">
                <a:solidFill>
                  <a:schemeClr val="bg1"/>
                </a:solidFill>
              </a:rPr>
              <a:t>半导体激光器基本结构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D869F3E-1503-489A-B9F3-7755BE5822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集成光电子学概论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664C814-DF7B-44B7-A1ED-0C3CB361B0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6EFF6-F6F6-48A4-8B6A-DDF075469E09}" type="slidenum">
              <a:rPr lang="zh-CN" altLang="en-US" smtClean="0"/>
              <a:pPr/>
              <a:t>13</a:t>
            </a:fld>
            <a:endParaRPr lang="zh-CN" alt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双异质结</a:t>
            </a: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(DH)</a:t>
            </a:r>
            <a:endParaRPr lang="zh-CN" altLang="en-US" dirty="0">
              <a:solidFill>
                <a:schemeClr val="bg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6" name="Rectangle 44"/>
          <p:cNvSpPr>
            <a:spLocks noChangeArrowheads="1"/>
          </p:cNvSpPr>
          <p:nvPr/>
        </p:nvSpPr>
        <p:spPr bwMode="auto">
          <a:xfrm>
            <a:off x="6630988" y="2133600"/>
            <a:ext cx="1217612" cy="1320800"/>
          </a:xfrm>
          <a:prstGeom prst="rect">
            <a:avLst/>
          </a:prstGeom>
          <a:noFill/>
          <a:ln w="28575">
            <a:noFill/>
            <a:miter lim="800000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" name="Line 45"/>
          <p:cNvSpPr>
            <a:spLocks noChangeShapeType="1"/>
          </p:cNvSpPr>
          <p:nvPr/>
        </p:nvSpPr>
        <p:spPr bwMode="auto">
          <a:xfrm>
            <a:off x="6619875" y="3460750"/>
            <a:ext cx="9525" cy="1588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8" name="Line 46"/>
          <p:cNvSpPr>
            <a:spLocks noChangeShapeType="1"/>
          </p:cNvSpPr>
          <p:nvPr/>
        </p:nvSpPr>
        <p:spPr bwMode="auto">
          <a:xfrm>
            <a:off x="6640513" y="3460750"/>
            <a:ext cx="9525" cy="1588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9" name="Line 47"/>
          <p:cNvSpPr>
            <a:spLocks noChangeShapeType="1"/>
          </p:cNvSpPr>
          <p:nvPr/>
        </p:nvSpPr>
        <p:spPr bwMode="auto">
          <a:xfrm>
            <a:off x="6661150" y="3460750"/>
            <a:ext cx="9525" cy="1588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0" name="Line 48"/>
          <p:cNvSpPr>
            <a:spLocks noChangeShapeType="1"/>
          </p:cNvSpPr>
          <p:nvPr/>
        </p:nvSpPr>
        <p:spPr bwMode="auto">
          <a:xfrm>
            <a:off x="6681788" y="3460750"/>
            <a:ext cx="9525" cy="1588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1" name="Line 49"/>
          <p:cNvSpPr>
            <a:spLocks noChangeShapeType="1"/>
          </p:cNvSpPr>
          <p:nvPr/>
        </p:nvSpPr>
        <p:spPr bwMode="auto">
          <a:xfrm>
            <a:off x="6702425" y="3460750"/>
            <a:ext cx="9525" cy="1588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2" name="Line 50"/>
          <p:cNvSpPr>
            <a:spLocks noChangeShapeType="1"/>
          </p:cNvSpPr>
          <p:nvPr/>
        </p:nvSpPr>
        <p:spPr bwMode="auto">
          <a:xfrm>
            <a:off x="6723063" y="3460750"/>
            <a:ext cx="9525" cy="1588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3" name="Line 51"/>
          <p:cNvSpPr>
            <a:spLocks noChangeShapeType="1"/>
          </p:cNvSpPr>
          <p:nvPr/>
        </p:nvSpPr>
        <p:spPr bwMode="auto">
          <a:xfrm>
            <a:off x="6743700" y="3460750"/>
            <a:ext cx="9525" cy="1588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" name="Line 52"/>
          <p:cNvSpPr>
            <a:spLocks noChangeShapeType="1"/>
          </p:cNvSpPr>
          <p:nvPr/>
        </p:nvSpPr>
        <p:spPr bwMode="auto">
          <a:xfrm>
            <a:off x="6764338" y="3460750"/>
            <a:ext cx="9525" cy="1588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" name="Line 53"/>
          <p:cNvSpPr>
            <a:spLocks noChangeShapeType="1"/>
          </p:cNvSpPr>
          <p:nvPr/>
        </p:nvSpPr>
        <p:spPr bwMode="auto">
          <a:xfrm>
            <a:off x="6784975" y="3460750"/>
            <a:ext cx="9525" cy="1588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6" name="Line 54"/>
          <p:cNvSpPr>
            <a:spLocks noChangeShapeType="1"/>
          </p:cNvSpPr>
          <p:nvPr/>
        </p:nvSpPr>
        <p:spPr bwMode="auto">
          <a:xfrm>
            <a:off x="6805613" y="3460750"/>
            <a:ext cx="9525" cy="1588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7" name="Line 55"/>
          <p:cNvSpPr>
            <a:spLocks noChangeShapeType="1"/>
          </p:cNvSpPr>
          <p:nvPr/>
        </p:nvSpPr>
        <p:spPr bwMode="auto">
          <a:xfrm>
            <a:off x="6826250" y="3460750"/>
            <a:ext cx="9525" cy="1588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" name="Line 56"/>
          <p:cNvSpPr>
            <a:spLocks noChangeShapeType="1"/>
          </p:cNvSpPr>
          <p:nvPr/>
        </p:nvSpPr>
        <p:spPr bwMode="auto">
          <a:xfrm>
            <a:off x="6846888" y="3460750"/>
            <a:ext cx="9525" cy="1588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9" name="Line 57"/>
          <p:cNvSpPr>
            <a:spLocks noChangeShapeType="1"/>
          </p:cNvSpPr>
          <p:nvPr/>
        </p:nvSpPr>
        <p:spPr bwMode="auto">
          <a:xfrm>
            <a:off x="6867525" y="3460750"/>
            <a:ext cx="9525" cy="1588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0" name="Line 58"/>
          <p:cNvSpPr>
            <a:spLocks noChangeShapeType="1"/>
          </p:cNvSpPr>
          <p:nvPr/>
        </p:nvSpPr>
        <p:spPr bwMode="auto">
          <a:xfrm>
            <a:off x="6888163" y="3460750"/>
            <a:ext cx="9525" cy="1588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1" name="Line 59"/>
          <p:cNvSpPr>
            <a:spLocks noChangeShapeType="1"/>
          </p:cNvSpPr>
          <p:nvPr/>
        </p:nvSpPr>
        <p:spPr bwMode="auto">
          <a:xfrm>
            <a:off x="6908800" y="3460750"/>
            <a:ext cx="9525" cy="1588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2" name="Line 60"/>
          <p:cNvSpPr>
            <a:spLocks noChangeShapeType="1"/>
          </p:cNvSpPr>
          <p:nvPr/>
        </p:nvSpPr>
        <p:spPr bwMode="auto">
          <a:xfrm>
            <a:off x="6929438" y="3460750"/>
            <a:ext cx="9525" cy="1588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3" name="Line 61"/>
          <p:cNvSpPr>
            <a:spLocks noChangeShapeType="1"/>
          </p:cNvSpPr>
          <p:nvPr/>
        </p:nvSpPr>
        <p:spPr bwMode="auto">
          <a:xfrm>
            <a:off x="6950075" y="3460750"/>
            <a:ext cx="9525" cy="1588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4" name="Line 62"/>
          <p:cNvSpPr>
            <a:spLocks noChangeShapeType="1"/>
          </p:cNvSpPr>
          <p:nvPr/>
        </p:nvSpPr>
        <p:spPr bwMode="auto">
          <a:xfrm>
            <a:off x="6970713" y="3460750"/>
            <a:ext cx="9525" cy="1588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5" name="Line 63"/>
          <p:cNvSpPr>
            <a:spLocks noChangeShapeType="1"/>
          </p:cNvSpPr>
          <p:nvPr/>
        </p:nvSpPr>
        <p:spPr bwMode="auto">
          <a:xfrm>
            <a:off x="6991350" y="3460750"/>
            <a:ext cx="9525" cy="1588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6" name="Line 64"/>
          <p:cNvSpPr>
            <a:spLocks noChangeShapeType="1"/>
          </p:cNvSpPr>
          <p:nvPr/>
        </p:nvSpPr>
        <p:spPr bwMode="auto">
          <a:xfrm>
            <a:off x="7011988" y="3460750"/>
            <a:ext cx="9525" cy="1588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7" name="Line 65"/>
          <p:cNvSpPr>
            <a:spLocks noChangeShapeType="1"/>
          </p:cNvSpPr>
          <p:nvPr/>
        </p:nvSpPr>
        <p:spPr bwMode="auto">
          <a:xfrm>
            <a:off x="7032625" y="3460750"/>
            <a:ext cx="9525" cy="1588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8" name="Line 66"/>
          <p:cNvSpPr>
            <a:spLocks noChangeShapeType="1"/>
          </p:cNvSpPr>
          <p:nvPr/>
        </p:nvSpPr>
        <p:spPr bwMode="auto">
          <a:xfrm>
            <a:off x="7053263" y="3460750"/>
            <a:ext cx="9525" cy="1588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9" name="Line 67"/>
          <p:cNvSpPr>
            <a:spLocks noChangeShapeType="1"/>
          </p:cNvSpPr>
          <p:nvPr/>
        </p:nvSpPr>
        <p:spPr bwMode="auto">
          <a:xfrm>
            <a:off x="7073900" y="3460750"/>
            <a:ext cx="9525" cy="1588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0" name="Line 68"/>
          <p:cNvSpPr>
            <a:spLocks noChangeShapeType="1"/>
          </p:cNvSpPr>
          <p:nvPr/>
        </p:nvSpPr>
        <p:spPr bwMode="auto">
          <a:xfrm>
            <a:off x="7094538" y="3460750"/>
            <a:ext cx="9525" cy="1588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1" name="Line 69"/>
          <p:cNvSpPr>
            <a:spLocks noChangeShapeType="1"/>
          </p:cNvSpPr>
          <p:nvPr/>
        </p:nvSpPr>
        <p:spPr bwMode="auto">
          <a:xfrm>
            <a:off x="7115175" y="3460750"/>
            <a:ext cx="9525" cy="1588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2" name="Line 70"/>
          <p:cNvSpPr>
            <a:spLocks noChangeShapeType="1"/>
          </p:cNvSpPr>
          <p:nvPr/>
        </p:nvSpPr>
        <p:spPr bwMode="auto">
          <a:xfrm>
            <a:off x="7135813" y="3460750"/>
            <a:ext cx="9525" cy="1588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3" name="Line 71"/>
          <p:cNvSpPr>
            <a:spLocks noChangeShapeType="1"/>
          </p:cNvSpPr>
          <p:nvPr/>
        </p:nvSpPr>
        <p:spPr bwMode="auto">
          <a:xfrm>
            <a:off x="7156450" y="3460750"/>
            <a:ext cx="9525" cy="1588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4" name="Line 72"/>
          <p:cNvSpPr>
            <a:spLocks noChangeShapeType="1"/>
          </p:cNvSpPr>
          <p:nvPr/>
        </p:nvSpPr>
        <p:spPr bwMode="auto">
          <a:xfrm>
            <a:off x="7177088" y="3460750"/>
            <a:ext cx="9525" cy="1588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5" name="Line 73"/>
          <p:cNvSpPr>
            <a:spLocks noChangeShapeType="1"/>
          </p:cNvSpPr>
          <p:nvPr/>
        </p:nvSpPr>
        <p:spPr bwMode="auto">
          <a:xfrm>
            <a:off x="7197725" y="3460750"/>
            <a:ext cx="9525" cy="1588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6" name="Line 74"/>
          <p:cNvSpPr>
            <a:spLocks noChangeShapeType="1"/>
          </p:cNvSpPr>
          <p:nvPr/>
        </p:nvSpPr>
        <p:spPr bwMode="auto">
          <a:xfrm>
            <a:off x="7218363" y="3460750"/>
            <a:ext cx="9525" cy="1588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7" name="Line 75"/>
          <p:cNvSpPr>
            <a:spLocks noChangeShapeType="1"/>
          </p:cNvSpPr>
          <p:nvPr/>
        </p:nvSpPr>
        <p:spPr bwMode="auto">
          <a:xfrm>
            <a:off x="7239000" y="3460750"/>
            <a:ext cx="9525" cy="1588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8" name="Line 76"/>
          <p:cNvSpPr>
            <a:spLocks noChangeShapeType="1"/>
          </p:cNvSpPr>
          <p:nvPr/>
        </p:nvSpPr>
        <p:spPr bwMode="auto">
          <a:xfrm>
            <a:off x="7259638" y="3460750"/>
            <a:ext cx="9525" cy="1588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9" name="Line 77"/>
          <p:cNvSpPr>
            <a:spLocks noChangeShapeType="1"/>
          </p:cNvSpPr>
          <p:nvPr/>
        </p:nvSpPr>
        <p:spPr bwMode="auto">
          <a:xfrm>
            <a:off x="7280275" y="3460750"/>
            <a:ext cx="9525" cy="1588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" name="Line 78"/>
          <p:cNvSpPr>
            <a:spLocks noChangeShapeType="1"/>
          </p:cNvSpPr>
          <p:nvPr/>
        </p:nvSpPr>
        <p:spPr bwMode="auto">
          <a:xfrm>
            <a:off x="7300913" y="3460750"/>
            <a:ext cx="9525" cy="1588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1" name="Line 79"/>
          <p:cNvSpPr>
            <a:spLocks noChangeShapeType="1"/>
          </p:cNvSpPr>
          <p:nvPr/>
        </p:nvSpPr>
        <p:spPr bwMode="auto">
          <a:xfrm>
            <a:off x="7321550" y="3460750"/>
            <a:ext cx="9525" cy="1588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2" name="Line 80"/>
          <p:cNvSpPr>
            <a:spLocks noChangeShapeType="1"/>
          </p:cNvSpPr>
          <p:nvPr/>
        </p:nvSpPr>
        <p:spPr bwMode="auto">
          <a:xfrm>
            <a:off x="7342188" y="3460750"/>
            <a:ext cx="9525" cy="1588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3" name="Line 81"/>
          <p:cNvSpPr>
            <a:spLocks noChangeShapeType="1"/>
          </p:cNvSpPr>
          <p:nvPr/>
        </p:nvSpPr>
        <p:spPr bwMode="auto">
          <a:xfrm>
            <a:off x="7362825" y="3460750"/>
            <a:ext cx="9525" cy="1588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4" name="Line 82"/>
          <p:cNvSpPr>
            <a:spLocks noChangeShapeType="1"/>
          </p:cNvSpPr>
          <p:nvPr/>
        </p:nvSpPr>
        <p:spPr bwMode="auto">
          <a:xfrm>
            <a:off x="7383463" y="3460750"/>
            <a:ext cx="9525" cy="1588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5" name="Line 83"/>
          <p:cNvSpPr>
            <a:spLocks noChangeShapeType="1"/>
          </p:cNvSpPr>
          <p:nvPr/>
        </p:nvSpPr>
        <p:spPr bwMode="auto">
          <a:xfrm>
            <a:off x="7404100" y="3460750"/>
            <a:ext cx="9525" cy="1588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6" name="Line 84"/>
          <p:cNvSpPr>
            <a:spLocks noChangeShapeType="1"/>
          </p:cNvSpPr>
          <p:nvPr/>
        </p:nvSpPr>
        <p:spPr bwMode="auto">
          <a:xfrm>
            <a:off x="7424738" y="3460750"/>
            <a:ext cx="9525" cy="1588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7" name="Line 85"/>
          <p:cNvSpPr>
            <a:spLocks noChangeShapeType="1"/>
          </p:cNvSpPr>
          <p:nvPr/>
        </p:nvSpPr>
        <p:spPr bwMode="auto">
          <a:xfrm>
            <a:off x="7445375" y="3460750"/>
            <a:ext cx="9525" cy="1588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8" name="Line 86"/>
          <p:cNvSpPr>
            <a:spLocks noChangeShapeType="1"/>
          </p:cNvSpPr>
          <p:nvPr/>
        </p:nvSpPr>
        <p:spPr bwMode="auto">
          <a:xfrm>
            <a:off x="7466013" y="3460750"/>
            <a:ext cx="9525" cy="1588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9" name="Line 87"/>
          <p:cNvSpPr>
            <a:spLocks noChangeShapeType="1"/>
          </p:cNvSpPr>
          <p:nvPr/>
        </p:nvSpPr>
        <p:spPr bwMode="auto">
          <a:xfrm>
            <a:off x="7486650" y="3460750"/>
            <a:ext cx="9525" cy="1588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0" name="Line 88"/>
          <p:cNvSpPr>
            <a:spLocks noChangeShapeType="1"/>
          </p:cNvSpPr>
          <p:nvPr/>
        </p:nvSpPr>
        <p:spPr bwMode="auto">
          <a:xfrm>
            <a:off x="7507288" y="3460750"/>
            <a:ext cx="9525" cy="1588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1" name="Line 89"/>
          <p:cNvSpPr>
            <a:spLocks noChangeShapeType="1"/>
          </p:cNvSpPr>
          <p:nvPr/>
        </p:nvSpPr>
        <p:spPr bwMode="auto">
          <a:xfrm>
            <a:off x="7527925" y="3460750"/>
            <a:ext cx="9525" cy="1588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2" name="Line 90"/>
          <p:cNvSpPr>
            <a:spLocks noChangeShapeType="1"/>
          </p:cNvSpPr>
          <p:nvPr/>
        </p:nvSpPr>
        <p:spPr bwMode="auto">
          <a:xfrm>
            <a:off x="7548563" y="3460750"/>
            <a:ext cx="9525" cy="1588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3" name="Line 91"/>
          <p:cNvSpPr>
            <a:spLocks noChangeShapeType="1"/>
          </p:cNvSpPr>
          <p:nvPr/>
        </p:nvSpPr>
        <p:spPr bwMode="auto">
          <a:xfrm>
            <a:off x="7569200" y="3460750"/>
            <a:ext cx="9525" cy="1588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4" name="Line 92"/>
          <p:cNvSpPr>
            <a:spLocks noChangeShapeType="1"/>
          </p:cNvSpPr>
          <p:nvPr/>
        </p:nvSpPr>
        <p:spPr bwMode="auto">
          <a:xfrm>
            <a:off x="7589838" y="3460750"/>
            <a:ext cx="9525" cy="1588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5" name="Line 93"/>
          <p:cNvSpPr>
            <a:spLocks noChangeShapeType="1"/>
          </p:cNvSpPr>
          <p:nvPr/>
        </p:nvSpPr>
        <p:spPr bwMode="auto">
          <a:xfrm>
            <a:off x="7610475" y="3460750"/>
            <a:ext cx="9525" cy="1588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6" name="Line 94"/>
          <p:cNvSpPr>
            <a:spLocks noChangeShapeType="1"/>
          </p:cNvSpPr>
          <p:nvPr/>
        </p:nvSpPr>
        <p:spPr bwMode="auto">
          <a:xfrm>
            <a:off x="7631113" y="3460750"/>
            <a:ext cx="9525" cy="1588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7" name="Line 95"/>
          <p:cNvSpPr>
            <a:spLocks noChangeShapeType="1"/>
          </p:cNvSpPr>
          <p:nvPr/>
        </p:nvSpPr>
        <p:spPr bwMode="auto">
          <a:xfrm>
            <a:off x="7651750" y="3460750"/>
            <a:ext cx="9525" cy="1588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8" name="Line 96"/>
          <p:cNvSpPr>
            <a:spLocks noChangeShapeType="1"/>
          </p:cNvSpPr>
          <p:nvPr/>
        </p:nvSpPr>
        <p:spPr bwMode="auto">
          <a:xfrm>
            <a:off x="7672388" y="3460750"/>
            <a:ext cx="9525" cy="1588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9" name="Line 97"/>
          <p:cNvSpPr>
            <a:spLocks noChangeShapeType="1"/>
          </p:cNvSpPr>
          <p:nvPr/>
        </p:nvSpPr>
        <p:spPr bwMode="auto">
          <a:xfrm>
            <a:off x="7693025" y="3460750"/>
            <a:ext cx="9525" cy="1588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0" name="Line 98"/>
          <p:cNvSpPr>
            <a:spLocks noChangeShapeType="1"/>
          </p:cNvSpPr>
          <p:nvPr/>
        </p:nvSpPr>
        <p:spPr bwMode="auto">
          <a:xfrm>
            <a:off x="7713663" y="3460750"/>
            <a:ext cx="9525" cy="1588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1" name="Line 99"/>
          <p:cNvSpPr>
            <a:spLocks noChangeShapeType="1"/>
          </p:cNvSpPr>
          <p:nvPr/>
        </p:nvSpPr>
        <p:spPr bwMode="auto">
          <a:xfrm>
            <a:off x="7734300" y="3460750"/>
            <a:ext cx="9525" cy="1588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2" name="Line 100"/>
          <p:cNvSpPr>
            <a:spLocks noChangeShapeType="1"/>
          </p:cNvSpPr>
          <p:nvPr/>
        </p:nvSpPr>
        <p:spPr bwMode="auto">
          <a:xfrm>
            <a:off x="7754938" y="3460750"/>
            <a:ext cx="9525" cy="1588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3" name="Line 101"/>
          <p:cNvSpPr>
            <a:spLocks noChangeShapeType="1"/>
          </p:cNvSpPr>
          <p:nvPr/>
        </p:nvSpPr>
        <p:spPr bwMode="auto">
          <a:xfrm>
            <a:off x="7775575" y="3460750"/>
            <a:ext cx="9525" cy="1588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4" name="Line 102"/>
          <p:cNvSpPr>
            <a:spLocks noChangeShapeType="1"/>
          </p:cNvSpPr>
          <p:nvPr/>
        </p:nvSpPr>
        <p:spPr bwMode="auto">
          <a:xfrm>
            <a:off x="7796213" y="3460750"/>
            <a:ext cx="9525" cy="1588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5" name="Line 103"/>
          <p:cNvSpPr>
            <a:spLocks noChangeShapeType="1"/>
          </p:cNvSpPr>
          <p:nvPr/>
        </p:nvSpPr>
        <p:spPr bwMode="auto">
          <a:xfrm>
            <a:off x="7816850" y="3460750"/>
            <a:ext cx="9525" cy="1588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6" name="Freeform 104"/>
          <p:cNvSpPr/>
          <p:nvPr/>
        </p:nvSpPr>
        <p:spPr bwMode="auto">
          <a:xfrm>
            <a:off x="7837488" y="3451225"/>
            <a:ext cx="1587" cy="9525"/>
          </a:xfrm>
          <a:custGeom>
            <a:avLst/>
            <a:gdLst>
              <a:gd name="T0" fmla="*/ 0 w 1"/>
              <a:gd name="T1" fmla="*/ 9525 h 11"/>
              <a:gd name="T2" fmla="*/ 1587 w 1"/>
              <a:gd name="T3" fmla="*/ 9525 h 11"/>
              <a:gd name="T4" fmla="*/ 1587 w 1"/>
              <a:gd name="T5" fmla="*/ 0 h 11"/>
              <a:gd name="T6" fmla="*/ 0 60000 65536"/>
              <a:gd name="T7" fmla="*/ 0 60000 65536"/>
              <a:gd name="T8" fmla="*/ 0 60000 65536"/>
              <a:gd name="T9" fmla="*/ 0 w 1"/>
              <a:gd name="T10" fmla="*/ 0 h 11"/>
              <a:gd name="T11" fmla="*/ 1 w 1"/>
              <a:gd name="T12" fmla="*/ 11 h 11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" h="11">
                <a:moveTo>
                  <a:pt x="0" y="11"/>
                </a:moveTo>
                <a:lnTo>
                  <a:pt x="1" y="11"/>
                </a:lnTo>
                <a:lnTo>
                  <a:pt x="1" y="0"/>
                </a:lnTo>
              </a:path>
            </a:pathLst>
          </a:custGeom>
          <a:noFill/>
          <a:ln w="28575">
            <a:solidFill>
              <a:srgbClr val="00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7" name="Line 105"/>
          <p:cNvSpPr>
            <a:spLocks noChangeShapeType="1"/>
          </p:cNvSpPr>
          <p:nvPr/>
        </p:nvSpPr>
        <p:spPr bwMode="auto">
          <a:xfrm flipV="1">
            <a:off x="7837488" y="3430588"/>
            <a:ext cx="1587" cy="952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8" name="Line 106"/>
          <p:cNvSpPr>
            <a:spLocks noChangeShapeType="1"/>
          </p:cNvSpPr>
          <p:nvPr/>
        </p:nvSpPr>
        <p:spPr bwMode="auto">
          <a:xfrm flipV="1">
            <a:off x="7837488" y="3409950"/>
            <a:ext cx="1587" cy="952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9" name="Line 107"/>
          <p:cNvSpPr>
            <a:spLocks noChangeShapeType="1"/>
          </p:cNvSpPr>
          <p:nvPr/>
        </p:nvSpPr>
        <p:spPr bwMode="auto">
          <a:xfrm flipV="1">
            <a:off x="7837488" y="3389313"/>
            <a:ext cx="1587" cy="952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0" name="Line 108"/>
          <p:cNvSpPr>
            <a:spLocks noChangeShapeType="1"/>
          </p:cNvSpPr>
          <p:nvPr/>
        </p:nvSpPr>
        <p:spPr bwMode="auto">
          <a:xfrm flipV="1">
            <a:off x="7837488" y="3368675"/>
            <a:ext cx="1587" cy="952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1" name="Line 109"/>
          <p:cNvSpPr>
            <a:spLocks noChangeShapeType="1"/>
          </p:cNvSpPr>
          <p:nvPr/>
        </p:nvSpPr>
        <p:spPr bwMode="auto">
          <a:xfrm flipV="1">
            <a:off x="7837488" y="3348038"/>
            <a:ext cx="1587" cy="952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2" name="Line 110"/>
          <p:cNvSpPr>
            <a:spLocks noChangeShapeType="1"/>
          </p:cNvSpPr>
          <p:nvPr/>
        </p:nvSpPr>
        <p:spPr bwMode="auto">
          <a:xfrm flipV="1">
            <a:off x="7837488" y="3327400"/>
            <a:ext cx="1587" cy="952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3" name="Line 111"/>
          <p:cNvSpPr>
            <a:spLocks noChangeShapeType="1"/>
          </p:cNvSpPr>
          <p:nvPr/>
        </p:nvSpPr>
        <p:spPr bwMode="auto">
          <a:xfrm flipV="1">
            <a:off x="7837488" y="3306763"/>
            <a:ext cx="1587" cy="952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4" name="Line 112"/>
          <p:cNvSpPr>
            <a:spLocks noChangeShapeType="1"/>
          </p:cNvSpPr>
          <p:nvPr/>
        </p:nvSpPr>
        <p:spPr bwMode="auto">
          <a:xfrm flipV="1">
            <a:off x="7837488" y="3286125"/>
            <a:ext cx="1587" cy="952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5" name="Line 113"/>
          <p:cNvSpPr>
            <a:spLocks noChangeShapeType="1"/>
          </p:cNvSpPr>
          <p:nvPr/>
        </p:nvSpPr>
        <p:spPr bwMode="auto">
          <a:xfrm flipV="1">
            <a:off x="7837488" y="3265488"/>
            <a:ext cx="1587" cy="952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6" name="Line 114"/>
          <p:cNvSpPr>
            <a:spLocks noChangeShapeType="1"/>
          </p:cNvSpPr>
          <p:nvPr/>
        </p:nvSpPr>
        <p:spPr bwMode="auto">
          <a:xfrm flipV="1">
            <a:off x="7837488" y="3244850"/>
            <a:ext cx="1587" cy="952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7" name="Line 115"/>
          <p:cNvSpPr>
            <a:spLocks noChangeShapeType="1"/>
          </p:cNvSpPr>
          <p:nvPr/>
        </p:nvSpPr>
        <p:spPr bwMode="auto">
          <a:xfrm flipV="1">
            <a:off x="7837488" y="3224213"/>
            <a:ext cx="1587" cy="952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8" name="Line 116"/>
          <p:cNvSpPr>
            <a:spLocks noChangeShapeType="1"/>
          </p:cNvSpPr>
          <p:nvPr/>
        </p:nvSpPr>
        <p:spPr bwMode="auto">
          <a:xfrm flipV="1">
            <a:off x="7837488" y="3203575"/>
            <a:ext cx="1587" cy="952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9" name="Line 117"/>
          <p:cNvSpPr>
            <a:spLocks noChangeShapeType="1"/>
          </p:cNvSpPr>
          <p:nvPr/>
        </p:nvSpPr>
        <p:spPr bwMode="auto">
          <a:xfrm flipV="1">
            <a:off x="7837488" y="3182938"/>
            <a:ext cx="1587" cy="952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80" name="Line 118"/>
          <p:cNvSpPr>
            <a:spLocks noChangeShapeType="1"/>
          </p:cNvSpPr>
          <p:nvPr/>
        </p:nvSpPr>
        <p:spPr bwMode="auto">
          <a:xfrm flipV="1">
            <a:off x="7837488" y="3162300"/>
            <a:ext cx="1587" cy="952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81" name="Line 119"/>
          <p:cNvSpPr>
            <a:spLocks noChangeShapeType="1"/>
          </p:cNvSpPr>
          <p:nvPr/>
        </p:nvSpPr>
        <p:spPr bwMode="auto">
          <a:xfrm flipV="1">
            <a:off x="7837488" y="3141663"/>
            <a:ext cx="1587" cy="952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82" name="Line 120"/>
          <p:cNvSpPr>
            <a:spLocks noChangeShapeType="1"/>
          </p:cNvSpPr>
          <p:nvPr/>
        </p:nvSpPr>
        <p:spPr bwMode="auto">
          <a:xfrm flipV="1">
            <a:off x="7837488" y="3121025"/>
            <a:ext cx="1587" cy="952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83" name="Line 121"/>
          <p:cNvSpPr>
            <a:spLocks noChangeShapeType="1"/>
          </p:cNvSpPr>
          <p:nvPr/>
        </p:nvSpPr>
        <p:spPr bwMode="auto">
          <a:xfrm flipV="1">
            <a:off x="7837488" y="3100388"/>
            <a:ext cx="1587" cy="952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84" name="Line 122"/>
          <p:cNvSpPr>
            <a:spLocks noChangeShapeType="1"/>
          </p:cNvSpPr>
          <p:nvPr/>
        </p:nvSpPr>
        <p:spPr bwMode="auto">
          <a:xfrm flipV="1">
            <a:off x="7837488" y="3079750"/>
            <a:ext cx="1587" cy="952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85" name="Line 123"/>
          <p:cNvSpPr>
            <a:spLocks noChangeShapeType="1"/>
          </p:cNvSpPr>
          <p:nvPr/>
        </p:nvSpPr>
        <p:spPr bwMode="auto">
          <a:xfrm flipV="1">
            <a:off x="7837488" y="3059113"/>
            <a:ext cx="1587" cy="952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86" name="Line 124"/>
          <p:cNvSpPr>
            <a:spLocks noChangeShapeType="1"/>
          </p:cNvSpPr>
          <p:nvPr/>
        </p:nvSpPr>
        <p:spPr bwMode="auto">
          <a:xfrm flipV="1">
            <a:off x="7837488" y="3038475"/>
            <a:ext cx="1587" cy="952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87" name="Line 125"/>
          <p:cNvSpPr>
            <a:spLocks noChangeShapeType="1"/>
          </p:cNvSpPr>
          <p:nvPr/>
        </p:nvSpPr>
        <p:spPr bwMode="auto">
          <a:xfrm flipV="1">
            <a:off x="7837488" y="3017838"/>
            <a:ext cx="1587" cy="952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88" name="Line 126"/>
          <p:cNvSpPr>
            <a:spLocks noChangeShapeType="1"/>
          </p:cNvSpPr>
          <p:nvPr/>
        </p:nvSpPr>
        <p:spPr bwMode="auto">
          <a:xfrm flipV="1">
            <a:off x="7837488" y="2997200"/>
            <a:ext cx="1587" cy="952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89" name="Line 127"/>
          <p:cNvSpPr>
            <a:spLocks noChangeShapeType="1"/>
          </p:cNvSpPr>
          <p:nvPr/>
        </p:nvSpPr>
        <p:spPr bwMode="auto">
          <a:xfrm flipV="1">
            <a:off x="7837488" y="2976563"/>
            <a:ext cx="1587" cy="952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90" name="Line 128"/>
          <p:cNvSpPr>
            <a:spLocks noChangeShapeType="1"/>
          </p:cNvSpPr>
          <p:nvPr/>
        </p:nvSpPr>
        <p:spPr bwMode="auto">
          <a:xfrm flipV="1">
            <a:off x="7837488" y="2955925"/>
            <a:ext cx="1587" cy="952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91" name="Line 129"/>
          <p:cNvSpPr>
            <a:spLocks noChangeShapeType="1"/>
          </p:cNvSpPr>
          <p:nvPr/>
        </p:nvSpPr>
        <p:spPr bwMode="auto">
          <a:xfrm flipV="1">
            <a:off x="7837488" y="2935288"/>
            <a:ext cx="1587" cy="952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92" name="Line 130"/>
          <p:cNvSpPr>
            <a:spLocks noChangeShapeType="1"/>
          </p:cNvSpPr>
          <p:nvPr/>
        </p:nvSpPr>
        <p:spPr bwMode="auto">
          <a:xfrm flipV="1">
            <a:off x="7837488" y="2914650"/>
            <a:ext cx="1587" cy="952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93" name="Line 131"/>
          <p:cNvSpPr>
            <a:spLocks noChangeShapeType="1"/>
          </p:cNvSpPr>
          <p:nvPr/>
        </p:nvSpPr>
        <p:spPr bwMode="auto">
          <a:xfrm flipV="1">
            <a:off x="7837488" y="2894013"/>
            <a:ext cx="1587" cy="952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94" name="Line 132"/>
          <p:cNvSpPr>
            <a:spLocks noChangeShapeType="1"/>
          </p:cNvSpPr>
          <p:nvPr/>
        </p:nvSpPr>
        <p:spPr bwMode="auto">
          <a:xfrm flipV="1">
            <a:off x="7837488" y="2873375"/>
            <a:ext cx="1587" cy="952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95" name="Line 133"/>
          <p:cNvSpPr>
            <a:spLocks noChangeShapeType="1"/>
          </p:cNvSpPr>
          <p:nvPr/>
        </p:nvSpPr>
        <p:spPr bwMode="auto">
          <a:xfrm flipV="1">
            <a:off x="7837488" y="2852738"/>
            <a:ext cx="1587" cy="952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96" name="Line 134"/>
          <p:cNvSpPr>
            <a:spLocks noChangeShapeType="1"/>
          </p:cNvSpPr>
          <p:nvPr/>
        </p:nvSpPr>
        <p:spPr bwMode="auto">
          <a:xfrm flipV="1">
            <a:off x="7837488" y="2832100"/>
            <a:ext cx="1587" cy="952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97" name="Line 135"/>
          <p:cNvSpPr>
            <a:spLocks noChangeShapeType="1"/>
          </p:cNvSpPr>
          <p:nvPr/>
        </p:nvSpPr>
        <p:spPr bwMode="auto">
          <a:xfrm flipV="1">
            <a:off x="7837488" y="2811463"/>
            <a:ext cx="1587" cy="952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98" name="Line 136"/>
          <p:cNvSpPr>
            <a:spLocks noChangeShapeType="1"/>
          </p:cNvSpPr>
          <p:nvPr/>
        </p:nvSpPr>
        <p:spPr bwMode="auto">
          <a:xfrm flipV="1">
            <a:off x="7837488" y="2790825"/>
            <a:ext cx="1587" cy="952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99" name="Line 137"/>
          <p:cNvSpPr>
            <a:spLocks noChangeShapeType="1"/>
          </p:cNvSpPr>
          <p:nvPr/>
        </p:nvSpPr>
        <p:spPr bwMode="auto">
          <a:xfrm flipV="1">
            <a:off x="7837488" y="2770188"/>
            <a:ext cx="1587" cy="952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00" name="Line 138"/>
          <p:cNvSpPr>
            <a:spLocks noChangeShapeType="1"/>
          </p:cNvSpPr>
          <p:nvPr/>
        </p:nvSpPr>
        <p:spPr bwMode="auto">
          <a:xfrm flipV="1">
            <a:off x="7837488" y="2749550"/>
            <a:ext cx="1587" cy="952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01" name="Line 139"/>
          <p:cNvSpPr>
            <a:spLocks noChangeShapeType="1"/>
          </p:cNvSpPr>
          <p:nvPr/>
        </p:nvSpPr>
        <p:spPr bwMode="auto">
          <a:xfrm flipV="1">
            <a:off x="7837488" y="2728913"/>
            <a:ext cx="1587" cy="952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02" name="Line 140"/>
          <p:cNvSpPr>
            <a:spLocks noChangeShapeType="1"/>
          </p:cNvSpPr>
          <p:nvPr/>
        </p:nvSpPr>
        <p:spPr bwMode="auto">
          <a:xfrm flipV="1">
            <a:off x="7837488" y="2708275"/>
            <a:ext cx="1587" cy="952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03" name="Line 141"/>
          <p:cNvSpPr>
            <a:spLocks noChangeShapeType="1"/>
          </p:cNvSpPr>
          <p:nvPr/>
        </p:nvSpPr>
        <p:spPr bwMode="auto">
          <a:xfrm flipV="1">
            <a:off x="7837488" y="2687638"/>
            <a:ext cx="1587" cy="952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04" name="Line 142"/>
          <p:cNvSpPr>
            <a:spLocks noChangeShapeType="1"/>
          </p:cNvSpPr>
          <p:nvPr/>
        </p:nvSpPr>
        <p:spPr bwMode="auto">
          <a:xfrm flipV="1">
            <a:off x="7837488" y="2667000"/>
            <a:ext cx="1587" cy="952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05" name="Line 143"/>
          <p:cNvSpPr>
            <a:spLocks noChangeShapeType="1"/>
          </p:cNvSpPr>
          <p:nvPr/>
        </p:nvSpPr>
        <p:spPr bwMode="auto">
          <a:xfrm flipV="1">
            <a:off x="7837488" y="2646363"/>
            <a:ext cx="1587" cy="952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06" name="Line 144"/>
          <p:cNvSpPr>
            <a:spLocks noChangeShapeType="1"/>
          </p:cNvSpPr>
          <p:nvPr/>
        </p:nvSpPr>
        <p:spPr bwMode="auto">
          <a:xfrm flipV="1">
            <a:off x="7837488" y="2625725"/>
            <a:ext cx="1587" cy="952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07" name="Line 145"/>
          <p:cNvSpPr>
            <a:spLocks noChangeShapeType="1"/>
          </p:cNvSpPr>
          <p:nvPr/>
        </p:nvSpPr>
        <p:spPr bwMode="auto">
          <a:xfrm flipV="1">
            <a:off x="7837488" y="2605088"/>
            <a:ext cx="1587" cy="952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08" name="Line 146"/>
          <p:cNvSpPr>
            <a:spLocks noChangeShapeType="1"/>
          </p:cNvSpPr>
          <p:nvPr/>
        </p:nvSpPr>
        <p:spPr bwMode="auto">
          <a:xfrm flipV="1">
            <a:off x="7837488" y="2584450"/>
            <a:ext cx="1587" cy="952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09" name="Line 147"/>
          <p:cNvSpPr>
            <a:spLocks noChangeShapeType="1"/>
          </p:cNvSpPr>
          <p:nvPr/>
        </p:nvSpPr>
        <p:spPr bwMode="auto">
          <a:xfrm flipV="1">
            <a:off x="7837488" y="2563813"/>
            <a:ext cx="1587" cy="952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10" name="Line 148"/>
          <p:cNvSpPr>
            <a:spLocks noChangeShapeType="1"/>
          </p:cNvSpPr>
          <p:nvPr/>
        </p:nvSpPr>
        <p:spPr bwMode="auto">
          <a:xfrm flipV="1">
            <a:off x="7837488" y="2543175"/>
            <a:ext cx="1587" cy="952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11" name="Line 149"/>
          <p:cNvSpPr>
            <a:spLocks noChangeShapeType="1"/>
          </p:cNvSpPr>
          <p:nvPr/>
        </p:nvSpPr>
        <p:spPr bwMode="auto">
          <a:xfrm flipV="1">
            <a:off x="7837488" y="2522538"/>
            <a:ext cx="1587" cy="952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12" name="Line 150"/>
          <p:cNvSpPr>
            <a:spLocks noChangeShapeType="1"/>
          </p:cNvSpPr>
          <p:nvPr/>
        </p:nvSpPr>
        <p:spPr bwMode="auto">
          <a:xfrm flipV="1">
            <a:off x="7837488" y="2501900"/>
            <a:ext cx="1587" cy="952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13" name="Line 151"/>
          <p:cNvSpPr>
            <a:spLocks noChangeShapeType="1"/>
          </p:cNvSpPr>
          <p:nvPr/>
        </p:nvSpPr>
        <p:spPr bwMode="auto">
          <a:xfrm flipV="1">
            <a:off x="7837488" y="2481263"/>
            <a:ext cx="1587" cy="952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14" name="Line 152"/>
          <p:cNvSpPr>
            <a:spLocks noChangeShapeType="1"/>
          </p:cNvSpPr>
          <p:nvPr/>
        </p:nvSpPr>
        <p:spPr bwMode="auto">
          <a:xfrm flipV="1">
            <a:off x="7837488" y="2460625"/>
            <a:ext cx="1587" cy="952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15" name="Line 153"/>
          <p:cNvSpPr>
            <a:spLocks noChangeShapeType="1"/>
          </p:cNvSpPr>
          <p:nvPr/>
        </p:nvSpPr>
        <p:spPr bwMode="auto">
          <a:xfrm flipV="1">
            <a:off x="7837488" y="2439988"/>
            <a:ext cx="1587" cy="952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16" name="Line 154"/>
          <p:cNvSpPr>
            <a:spLocks noChangeShapeType="1"/>
          </p:cNvSpPr>
          <p:nvPr/>
        </p:nvSpPr>
        <p:spPr bwMode="auto">
          <a:xfrm flipV="1">
            <a:off x="7837488" y="2419350"/>
            <a:ext cx="1587" cy="952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17" name="Line 155"/>
          <p:cNvSpPr>
            <a:spLocks noChangeShapeType="1"/>
          </p:cNvSpPr>
          <p:nvPr/>
        </p:nvSpPr>
        <p:spPr bwMode="auto">
          <a:xfrm flipV="1">
            <a:off x="7837488" y="2398713"/>
            <a:ext cx="1587" cy="952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18" name="Line 156"/>
          <p:cNvSpPr>
            <a:spLocks noChangeShapeType="1"/>
          </p:cNvSpPr>
          <p:nvPr/>
        </p:nvSpPr>
        <p:spPr bwMode="auto">
          <a:xfrm flipV="1">
            <a:off x="7837488" y="2378075"/>
            <a:ext cx="1587" cy="952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19" name="Line 157"/>
          <p:cNvSpPr>
            <a:spLocks noChangeShapeType="1"/>
          </p:cNvSpPr>
          <p:nvPr/>
        </p:nvSpPr>
        <p:spPr bwMode="auto">
          <a:xfrm flipV="1">
            <a:off x="7837488" y="2357438"/>
            <a:ext cx="1587" cy="952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20" name="Line 158"/>
          <p:cNvSpPr>
            <a:spLocks noChangeShapeType="1"/>
          </p:cNvSpPr>
          <p:nvPr/>
        </p:nvSpPr>
        <p:spPr bwMode="auto">
          <a:xfrm flipV="1">
            <a:off x="7837488" y="2336800"/>
            <a:ext cx="1587" cy="952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21" name="Line 159"/>
          <p:cNvSpPr>
            <a:spLocks noChangeShapeType="1"/>
          </p:cNvSpPr>
          <p:nvPr/>
        </p:nvSpPr>
        <p:spPr bwMode="auto">
          <a:xfrm flipV="1">
            <a:off x="7837488" y="2316163"/>
            <a:ext cx="1587" cy="952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22" name="Line 160"/>
          <p:cNvSpPr>
            <a:spLocks noChangeShapeType="1"/>
          </p:cNvSpPr>
          <p:nvPr/>
        </p:nvSpPr>
        <p:spPr bwMode="auto">
          <a:xfrm flipV="1">
            <a:off x="7837488" y="2295525"/>
            <a:ext cx="1587" cy="952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23" name="Line 161"/>
          <p:cNvSpPr>
            <a:spLocks noChangeShapeType="1"/>
          </p:cNvSpPr>
          <p:nvPr/>
        </p:nvSpPr>
        <p:spPr bwMode="auto">
          <a:xfrm flipV="1">
            <a:off x="7837488" y="2274888"/>
            <a:ext cx="1587" cy="952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24" name="Line 162"/>
          <p:cNvSpPr>
            <a:spLocks noChangeShapeType="1"/>
          </p:cNvSpPr>
          <p:nvPr/>
        </p:nvSpPr>
        <p:spPr bwMode="auto">
          <a:xfrm flipV="1">
            <a:off x="7837488" y="2254250"/>
            <a:ext cx="1587" cy="952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25" name="Line 163"/>
          <p:cNvSpPr>
            <a:spLocks noChangeShapeType="1"/>
          </p:cNvSpPr>
          <p:nvPr/>
        </p:nvSpPr>
        <p:spPr bwMode="auto">
          <a:xfrm flipV="1">
            <a:off x="7837488" y="2233613"/>
            <a:ext cx="1587" cy="952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26" name="Line 164"/>
          <p:cNvSpPr>
            <a:spLocks noChangeShapeType="1"/>
          </p:cNvSpPr>
          <p:nvPr/>
        </p:nvSpPr>
        <p:spPr bwMode="auto">
          <a:xfrm flipV="1">
            <a:off x="7837488" y="2212975"/>
            <a:ext cx="1587" cy="952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27" name="Line 165"/>
          <p:cNvSpPr>
            <a:spLocks noChangeShapeType="1"/>
          </p:cNvSpPr>
          <p:nvPr/>
        </p:nvSpPr>
        <p:spPr bwMode="auto">
          <a:xfrm flipV="1">
            <a:off x="7837488" y="2192338"/>
            <a:ext cx="1587" cy="952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28" name="Line 166"/>
          <p:cNvSpPr>
            <a:spLocks noChangeShapeType="1"/>
          </p:cNvSpPr>
          <p:nvPr/>
        </p:nvSpPr>
        <p:spPr bwMode="auto">
          <a:xfrm flipV="1">
            <a:off x="7837488" y="2171700"/>
            <a:ext cx="1587" cy="952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29" name="Line 167"/>
          <p:cNvSpPr>
            <a:spLocks noChangeShapeType="1"/>
          </p:cNvSpPr>
          <p:nvPr/>
        </p:nvSpPr>
        <p:spPr bwMode="auto">
          <a:xfrm flipV="1">
            <a:off x="7837488" y="2151063"/>
            <a:ext cx="1587" cy="952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30" name="Line 168"/>
          <p:cNvSpPr>
            <a:spLocks noChangeShapeType="1"/>
          </p:cNvSpPr>
          <p:nvPr/>
        </p:nvSpPr>
        <p:spPr bwMode="auto">
          <a:xfrm flipH="1">
            <a:off x="7827963" y="2139950"/>
            <a:ext cx="9525" cy="1588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31" name="Line 169"/>
          <p:cNvSpPr>
            <a:spLocks noChangeShapeType="1"/>
          </p:cNvSpPr>
          <p:nvPr/>
        </p:nvSpPr>
        <p:spPr bwMode="auto">
          <a:xfrm flipH="1">
            <a:off x="7807325" y="2139950"/>
            <a:ext cx="9525" cy="1588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32" name="Line 170"/>
          <p:cNvSpPr>
            <a:spLocks noChangeShapeType="1"/>
          </p:cNvSpPr>
          <p:nvPr/>
        </p:nvSpPr>
        <p:spPr bwMode="auto">
          <a:xfrm flipH="1">
            <a:off x="7786688" y="2139950"/>
            <a:ext cx="9525" cy="1588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33" name="Line 171"/>
          <p:cNvSpPr>
            <a:spLocks noChangeShapeType="1"/>
          </p:cNvSpPr>
          <p:nvPr/>
        </p:nvSpPr>
        <p:spPr bwMode="auto">
          <a:xfrm flipH="1">
            <a:off x="7766050" y="2139950"/>
            <a:ext cx="9525" cy="1588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34" name="Line 172"/>
          <p:cNvSpPr>
            <a:spLocks noChangeShapeType="1"/>
          </p:cNvSpPr>
          <p:nvPr/>
        </p:nvSpPr>
        <p:spPr bwMode="auto">
          <a:xfrm flipH="1">
            <a:off x="7745413" y="2139950"/>
            <a:ext cx="9525" cy="1588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35" name="Line 173"/>
          <p:cNvSpPr>
            <a:spLocks noChangeShapeType="1"/>
          </p:cNvSpPr>
          <p:nvPr/>
        </p:nvSpPr>
        <p:spPr bwMode="auto">
          <a:xfrm flipH="1">
            <a:off x="7724775" y="2139950"/>
            <a:ext cx="9525" cy="1588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36" name="Line 174"/>
          <p:cNvSpPr>
            <a:spLocks noChangeShapeType="1"/>
          </p:cNvSpPr>
          <p:nvPr/>
        </p:nvSpPr>
        <p:spPr bwMode="auto">
          <a:xfrm flipH="1">
            <a:off x="7704138" y="2139950"/>
            <a:ext cx="9525" cy="1588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37" name="Line 175"/>
          <p:cNvSpPr>
            <a:spLocks noChangeShapeType="1"/>
          </p:cNvSpPr>
          <p:nvPr/>
        </p:nvSpPr>
        <p:spPr bwMode="auto">
          <a:xfrm flipH="1">
            <a:off x="7683500" y="2139950"/>
            <a:ext cx="9525" cy="1588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38" name="Line 176"/>
          <p:cNvSpPr>
            <a:spLocks noChangeShapeType="1"/>
          </p:cNvSpPr>
          <p:nvPr/>
        </p:nvSpPr>
        <p:spPr bwMode="auto">
          <a:xfrm flipH="1">
            <a:off x="7662863" y="2139950"/>
            <a:ext cx="9525" cy="1588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39" name="Line 177"/>
          <p:cNvSpPr>
            <a:spLocks noChangeShapeType="1"/>
          </p:cNvSpPr>
          <p:nvPr/>
        </p:nvSpPr>
        <p:spPr bwMode="auto">
          <a:xfrm flipH="1">
            <a:off x="7642225" y="2139950"/>
            <a:ext cx="9525" cy="1588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0" name="Line 178"/>
          <p:cNvSpPr>
            <a:spLocks noChangeShapeType="1"/>
          </p:cNvSpPr>
          <p:nvPr/>
        </p:nvSpPr>
        <p:spPr bwMode="auto">
          <a:xfrm flipH="1">
            <a:off x="7621588" y="2139950"/>
            <a:ext cx="9525" cy="1588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1" name="Line 179"/>
          <p:cNvSpPr>
            <a:spLocks noChangeShapeType="1"/>
          </p:cNvSpPr>
          <p:nvPr/>
        </p:nvSpPr>
        <p:spPr bwMode="auto">
          <a:xfrm flipH="1">
            <a:off x="7600950" y="2139950"/>
            <a:ext cx="9525" cy="1588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2" name="Line 180"/>
          <p:cNvSpPr>
            <a:spLocks noChangeShapeType="1"/>
          </p:cNvSpPr>
          <p:nvPr/>
        </p:nvSpPr>
        <p:spPr bwMode="auto">
          <a:xfrm flipH="1">
            <a:off x="7580313" y="2139950"/>
            <a:ext cx="9525" cy="1588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3" name="Line 181"/>
          <p:cNvSpPr>
            <a:spLocks noChangeShapeType="1"/>
          </p:cNvSpPr>
          <p:nvPr/>
        </p:nvSpPr>
        <p:spPr bwMode="auto">
          <a:xfrm flipH="1">
            <a:off x="7559675" y="2139950"/>
            <a:ext cx="9525" cy="1588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4" name="Line 182"/>
          <p:cNvSpPr>
            <a:spLocks noChangeShapeType="1"/>
          </p:cNvSpPr>
          <p:nvPr/>
        </p:nvSpPr>
        <p:spPr bwMode="auto">
          <a:xfrm flipH="1">
            <a:off x="7539038" y="2139950"/>
            <a:ext cx="9525" cy="1588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5" name="Line 183"/>
          <p:cNvSpPr>
            <a:spLocks noChangeShapeType="1"/>
          </p:cNvSpPr>
          <p:nvPr/>
        </p:nvSpPr>
        <p:spPr bwMode="auto">
          <a:xfrm flipH="1">
            <a:off x="7518400" y="2139950"/>
            <a:ext cx="9525" cy="1588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6" name="Line 184"/>
          <p:cNvSpPr>
            <a:spLocks noChangeShapeType="1"/>
          </p:cNvSpPr>
          <p:nvPr/>
        </p:nvSpPr>
        <p:spPr bwMode="auto">
          <a:xfrm flipH="1">
            <a:off x="7497763" y="2139950"/>
            <a:ext cx="9525" cy="1588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7" name="Line 185"/>
          <p:cNvSpPr>
            <a:spLocks noChangeShapeType="1"/>
          </p:cNvSpPr>
          <p:nvPr/>
        </p:nvSpPr>
        <p:spPr bwMode="auto">
          <a:xfrm flipH="1">
            <a:off x="7477125" y="2139950"/>
            <a:ext cx="9525" cy="1588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8" name="Line 186"/>
          <p:cNvSpPr>
            <a:spLocks noChangeShapeType="1"/>
          </p:cNvSpPr>
          <p:nvPr/>
        </p:nvSpPr>
        <p:spPr bwMode="auto">
          <a:xfrm flipH="1">
            <a:off x="7456488" y="2139950"/>
            <a:ext cx="9525" cy="1588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9" name="Line 187"/>
          <p:cNvSpPr>
            <a:spLocks noChangeShapeType="1"/>
          </p:cNvSpPr>
          <p:nvPr/>
        </p:nvSpPr>
        <p:spPr bwMode="auto">
          <a:xfrm flipH="1">
            <a:off x="7435850" y="2139950"/>
            <a:ext cx="9525" cy="1588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0" name="Line 188"/>
          <p:cNvSpPr>
            <a:spLocks noChangeShapeType="1"/>
          </p:cNvSpPr>
          <p:nvPr/>
        </p:nvSpPr>
        <p:spPr bwMode="auto">
          <a:xfrm flipH="1">
            <a:off x="7415213" y="2139950"/>
            <a:ext cx="9525" cy="1588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1" name="Line 189"/>
          <p:cNvSpPr>
            <a:spLocks noChangeShapeType="1"/>
          </p:cNvSpPr>
          <p:nvPr/>
        </p:nvSpPr>
        <p:spPr bwMode="auto">
          <a:xfrm flipH="1">
            <a:off x="7394575" y="2139950"/>
            <a:ext cx="9525" cy="1588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2" name="Line 190"/>
          <p:cNvSpPr>
            <a:spLocks noChangeShapeType="1"/>
          </p:cNvSpPr>
          <p:nvPr/>
        </p:nvSpPr>
        <p:spPr bwMode="auto">
          <a:xfrm flipH="1">
            <a:off x="7373938" y="2139950"/>
            <a:ext cx="9525" cy="1588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3" name="Line 191"/>
          <p:cNvSpPr>
            <a:spLocks noChangeShapeType="1"/>
          </p:cNvSpPr>
          <p:nvPr/>
        </p:nvSpPr>
        <p:spPr bwMode="auto">
          <a:xfrm flipH="1">
            <a:off x="7353300" y="2139950"/>
            <a:ext cx="9525" cy="1588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4" name="Line 192"/>
          <p:cNvSpPr>
            <a:spLocks noChangeShapeType="1"/>
          </p:cNvSpPr>
          <p:nvPr/>
        </p:nvSpPr>
        <p:spPr bwMode="auto">
          <a:xfrm flipH="1">
            <a:off x="7332663" y="2139950"/>
            <a:ext cx="9525" cy="1588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5" name="Line 193"/>
          <p:cNvSpPr>
            <a:spLocks noChangeShapeType="1"/>
          </p:cNvSpPr>
          <p:nvPr/>
        </p:nvSpPr>
        <p:spPr bwMode="auto">
          <a:xfrm flipH="1">
            <a:off x="7312025" y="2139950"/>
            <a:ext cx="9525" cy="1588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6" name="Line 194"/>
          <p:cNvSpPr>
            <a:spLocks noChangeShapeType="1"/>
          </p:cNvSpPr>
          <p:nvPr/>
        </p:nvSpPr>
        <p:spPr bwMode="auto">
          <a:xfrm flipH="1">
            <a:off x="7291388" y="2139950"/>
            <a:ext cx="9525" cy="1588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7" name="Line 195"/>
          <p:cNvSpPr>
            <a:spLocks noChangeShapeType="1"/>
          </p:cNvSpPr>
          <p:nvPr/>
        </p:nvSpPr>
        <p:spPr bwMode="auto">
          <a:xfrm flipH="1">
            <a:off x="7270750" y="2139950"/>
            <a:ext cx="9525" cy="1588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8" name="Line 196"/>
          <p:cNvSpPr>
            <a:spLocks noChangeShapeType="1"/>
          </p:cNvSpPr>
          <p:nvPr/>
        </p:nvSpPr>
        <p:spPr bwMode="auto">
          <a:xfrm flipH="1">
            <a:off x="7250113" y="2139950"/>
            <a:ext cx="9525" cy="1588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9" name="Line 197"/>
          <p:cNvSpPr>
            <a:spLocks noChangeShapeType="1"/>
          </p:cNvSpPr>
          <p:nvPr/>
        </p:nvSpPr>
        <p:spPr bwMode="auto">
          <a:xfrm flipH="1">
            <a:off x="7229475" y="2139950"/>
            <a:ext cx="9525" cy="1588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60" name="Line 198"/>
          <p:cNvSpPr>
            <a:spLocks noChangeShapeType="1"/>
          </p:cNvSpPr>
          <p:nvPr/>
        </p:nvSpPr>
        <p:spPr bwMode="auto">
          <a:xfrm flipH="1">
            <a:off x="7208838" y="2139950"/>
            <a:ext cx="9525" cy="1588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61" name="Line 199"/>
          <p:cNvSpPr>
            <a:spLocks noChangeShapeType="1"/>
          </p:cNvSpPr>
          <p:nvPr/>
        </p:nvSpPr>
        <p:spPr bwMode="auto">
          <a:xfrm flipH="1">
            <a:off x="7188200" y="2139950"/>
            <a:ext cx="9525" cy="1588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62" name="Line 200"/>
          <p:cNvSpPr>
            <a:spLocks noChangeShapeType="1"/>
          </p:cNvSpPr>
          <p:nvPr/>
        </p:nvSpPr>
        <p:spPr bwMode="auto">
          <a:xfrm flipH="1">
            <a:off x="7167563" y="2139950"/>
            <a:ext cx="9525" cy="1588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63" name="Line 201"/>
          <p:cNvSpPr>
            <a:spLocks noChangeShapeType="1"/>
          </p:cNvSpPr>
          <p:nvPr/>
        </p:nvSpPr>
        <p:spPr bwMode="auto">
          <a:xfrm flipH="1">
            <a:off x="7146925" y="2139950"/>
            <a:ext cx="9525" cy="1588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64" name="Line 202"/>
          <p:cNvSpPr>
            <a:spLocks noChangeShapeType="1"/>
          </p:cNvSpPr>
          <p:nvPr/>
        </p:nvSpPr>
        <p:spPr bwMode="auto">
          <a:xfrm flipH="1">
            <a:off x="7126288" y="2139950"/>
            <a:ext cx="9525" cy="1588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65" name="Line 203"/>
          <p:cNvSpPr>
            <a:spLocks noChangeShapeType="1"/>
          </p:cNvSpPr>
          <p:nvPr/>
        </p:nvSpPr>
        <p:spPr bwMode="auto">
          <a:xfrm flipH="1">
            <a:off x="7105650" y="2139950"/>
            <a:ext cx="9525" cy="1588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66" name="Line 204"/>
          <p:cNvSpPr>
            <a:spLocks noChangeShapeType="1"/>
          </p:cNvSpPr>
          <p:nvPr/>
        </p:nvSpPr>
        <p:spPr bwMode="auto">
          <a:xfrm flipH="1">
            <a:off x="7085013" y="2139950"/>
            <a:ext cx="9525" cy="1588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67" name="Line 205"/>
          <p:cNvSpPr>
            <a:spLocks noChangeShapeType="1"/>
          </p:cNvSpPr>
          <p:nvPr/>
        </p:nvSpPr>
        <p:spPr bwMode="auto">
          <a:xfrm flipH="1">
            <a:off x="7064375" y="2139950"/>
            <a:ext cx="9525" cy="1588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68" name="Line 206"/>
          <p:cNvSpPr>
            <a:spLocks noChangeShapeType="1"/>
          </p:cNvSpPr>
          <p:nvPr/>
        </p:nvSpPr>
        <p:spPr bwMode="auto">
          <a:xfrm flipH="1">
            <a:off x="7043738" y="2139950"/>
            <a:ext cx="9525" cy="1588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69" name="Line 207"/>
          <p:cNvSpPr>
            <a:spLocks noChangeShapeType="1"/>
          </p:cNvSpPr>
          <p:nvPr/>
        </p:nvSpPr>
        <p:spPr bwMode="auto">
          <a:xfrm flipH="1">
            <a:off x="7023100" y="2139950"/>
            <a:ext cx="9525" cy="1588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70" name="Line 208"/>
          <p:cNvSpPr>
            <a:spLocks noChangeShapeType="1"/>
          </p:cNvSpPr>
          <p:nvPr/>
        </p:nvSpPr>
        <p:spPr bwMode="auto">
          <a:xfrm flipH="1">
            <a:off x="7002463" y="2139950"/>
            <a:ext cx="9525" cy="1588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71" name="Line 209"/>
          <p:cNvSpPr>
            <a:spLocks noChangeShapeType="1"/>
          </p:cNvSpPr>
          <p:nvPr/>
        </p:nvSpPr>
        <p:spPr bwMode="auto">
          <a:xfrm flipH="1">
            <a:off x="6981825" y="2139950"/>
            <a:ext cx="9525" cy="1588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72" name="Line 210"/>
          <p:cNvSpPr>
            <a:spLocks noChangeShapeType="1"/>
          </p:cNvSpPr>
          <p:nvPr/>
        </p:nvSpPr>
        <p:spPr bwMode="auto">
          <a:xfrm flipH="1">
            <a:off x="6961188" y="2139950"/>
            <a:ext cx="9525" cy="1588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73" name="Line 211"/>
          <p:cNvSpPr>
            <a:spLocks noChangeShapeType="1"/>
          </p:cNvSpPr>
          <p:nvPr/>
        </p:nvSpPr>
        <p:spPr bwMode="auto">
          <a:xfrm flipH="1">
            <a:off x="6940550" y="2139950"/>
            <a:ext cx="9525" cy="1588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74" name="Line 212"/>
          <p:cNvSpPr>
            <a:spLocks noChangeShapeType="1"/>
          </p:cNvSpPr>
          <p:nvPr/>
        </p:nvSpPr>
        <p:spPr bwMode="auto">
          <a:xfrm flipH="1">
            <a:off x="6919913" y="2139950"/>
            <a:ext cx="9525" cy="1588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75" name="Line 213"/>
          <p:cNvSpPr>
            <a:spLocks noChangeShapeType="1"/>
          </p:cNvSpPr>
          <p:nvPr/>
        </p:nvSpPr>
        <p:spPr bwMode="auto">
          <a:xfrm flipH="1">
            <a:off x="6899275" y="2139950"/>
            <a:ext cx="9525" cy="1588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76" name="Line 214"/>
          <p:cNvSpPr>
            <a:spLocks noChangeShapeType="1"/>
          </p:cNvSpPr>
          <p:nvPr/>
        </p:nvSpPr>
        <p:spPr bwMode="auto">
          <a:xfrm flipH="1">
            <a:off x="6878638" y="2139950"/>
            <a:ext cx="9525" cy="1588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77" name="Line 215"/>
          <p:cNvSpPr>
            <a:spLocks noChangeShapeType="1"/>
          </p:cNvSpPr>
          <p:nvPr/>
        </p:nvSpPr>
        <p:spPr bwMode="auto">
          <a:xfrm flipH="1">
            <a:off x="6858000" y="2139950"/>
            <a:ext cx="9525" cy="1588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78" name="Line 216"/>
          <p:cNvSpPr>
            <a:spLocks noChangeShapeType="1"/>
          </p:cNvSpPr>
          <p:nvPr/>
        </p:nvSpPr>
        <p:spPr bwMode="auto">
          <a:xfrm flipH="1">
            <a:off x="6837363" y="2139950"/>
            <a:ext cx="9525" cy="1588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79" name="Line 217"/>
          <p:cNvSpPr>
            <a:spLocks noChangeShapeType="1"/>
          </p:cNvSpPr>
          <p:nvPr/>
        </p:nvSpPr>
        <p:spPr bwMode="auto">
          <a:xfrm flipH="1">
            <a:off x="6816725" y="2139950"/>
            <a:ext cx="9525" cy="1588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0" name="Line 218"/>
          <p:cNvSpPr>
            <a:spLocks noChangeShapeType="1"/>
          </p:cNvSpPr>
          <p:nvPr/>
        </p:nvSpPr>
        <p:spPr bwMode="auto">
          <a:xfrm flipH="1">
            <a:off x="6796088" y="2139950"/>
            <a:ext cx="9525" cy="1588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1" name="Line 219"/>
          <p:cNvSpPr>
            <a:spLocks noChangeShapeType="1"/>
          </p:cNvSpPr>
          <p:nvPr/>
        </p:nvSpPr>
        <p:spPr bwMode="auto">
          <a:xfrm flipH="1">
            <a:off x="6775450" y="2139950"/>
            <a:ext cx="9525" cy="1588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2" name="Line 220"/>
          <p:cNvSpPr>
            <a:spLocks noChangeShapeType="1"/>
          </p:cNvSpPr>
          <p:nvPr/>
        </p:nvSpPr>
        <p:spPr bwMode="auto">
          <a:xfrm flipH="1">
            <a:off x="6754813" y="2139950"/>
            <a:ext cx="9525" cy="1588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3" name="Line 221"/>
          <p:cNvSpPr>
            <a:spLocks noChangeShapeType="1"/>
          </p:cNvSpPr>
          <p:nvPr/>
        </p:nvSpPr>
        <p:spPr bwMode="auto">
          <a:xfrm flipH="1">
            <a:off x="6734175" y="2139950"/>
            <a:ext cx="9525" cy="1588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4" name="Line 222"/>
          <p:cNvSpPr>
            <a:spLocks noChangeShapeType="1"/>
          </p:cNvSpPr>
          <p:nvPr/>
        </p:nvSpPr>
        <p:spPr bwMode="auto">
          <a:xfrm flipH="1">
            <a:off x="6713538" y="2139950"/>
            <a:ext cx="9525" cy="1588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5" name="Line 223"/>
          <p:cNvSpPr>
            <a:spLocks noChangeShapeType="1"/>
          </p:cNvSpPr>
          <p:nvPr/>
        </p:nvSpPr>
        <p:spPr bwMode="auto">
          <a:xfrm flipH="1">
            <a:off x="6692900" y="2139950"/>
            <a:ext cx="9525" cy="1588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6" name="Line 224"/>
          <p:cNvSpPr>
            <a:spLocks noChangeShapeType="1"/>
          </p:cNvSpPr>
          <p:nvPr/>
        </p:nvSpPr>
        <p:spPr bwMode="auto">
          <a:xfrm flipH="1">
            <a:off x="6672263" y="2139950"/>
            <a:ext cx="9525" cy="1588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7" name="Line 225"/>
          <p:cNvSpPr>
            <a:spLocks noChangeShapeType="1"/>
          </p:cNvSpPr>
          <p:nvPr/>
        </p:nvSpPr>
        <p:spPr bwMode="auto">
          <a:xfrm flipH="1">
            <a:off x="6651625" y="2139950"/>
            <a:ext cx="9525" cy="1588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8" name="Line 226"/>
          <p:cNvSpPr>
            <a:spLocks noChangeShapeType="1"/>
          </p:cNvSpPr>
          <p:nvPr/>
        </p:nvSpPr>
        <p:spPr bwMode="auto">
          <a:xfrm flipH="1">
            <a:off x="6630988" y="2139950"/>
            <a:ext cx="9525" cy="1588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9" name="Freeform 227"/>
          <p:cNvSpPr/>
          <p:nvPr/>
        </p:nvSpPr>
        <p:spPr bwMode="auto">
          <a:xfrm>
            <a:off x="6619875" y="2139950"/>
            <a:ext cx="1588" cy="9525"/>
          </a:xfrm>
          <a:custGeom>
            <a:avLst/>
            <a:gdLst>
              <a:gd name="T0" fmla="*/ 1588 w 1"/>
              <a:gd name="T1" fmla="*/ 0 h 11"/>
              <a:gd name="T2" fmla="*/ 0 w 1"/>
              <a:gd name="T3" fmla="*/ 0 h 11"/>
              <a:gd name="T4" fmla="*/ 0 w 1"/>
              <a:gd name="T5" fmla="*/ 9525 h 11"/>
              <a:gd name="T6" fmla="*/ 0 60000 65536"/>
              <a:gd name="T7" fmla="*/ 0 60000 65536"/>
              <a:gd name="T8" fmla="*/ 0 60000 65536"/>
              <a:gd name="T9" fmla="*/ 0 w 1"/>
              <a:gd name="T10" fmla="*/ 0 h 11"/>
              <a:gd name="T11" fmla="*/ 1 w 1"/>
              <a:gd name="T12" fmla="*/ 11 h 11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" h="11">
                <a:moveTo>
                  <a:pt x="1" y="0"/>
                </a:moveTo>
                <a:lnTo>
                  <a:pt x="0" y="0"/>
                </a:lnTo>
                <a:lnTo>
                  <a:pt x="0" y="11"/>
                </a:lnTo>
              </a:path>
            </a:pathLst>
          </a:custGeom>
          <a:noFill/>
          <a:ln w="28575">
            <a:solidFill>
              <a:srgbClr val="00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90" name="Line 228"/>
          <p:cNvSpPr>
            <a:spLocks noChangeShapeType="1"/>
          </p:cNvSpPr>
          <p:nvPr/>
        </p:nvSpPr>
        <p:spPr bwMode="auto">
          <a:xfrm>
            <a:off x="6619875" y="2160588"/>
            <a:ext cx="1588" cy="952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91" name="Line 229"/>
          <p:cNvSpPr>
            <a:spLocks noChangeShapeType="1"/>
          </p:cNvSpPr>
          <p:nvPr/>
        </p:nvSpPr>
        <p:spPr bwMode="auto">
          <a:xfrm>
            <a:off x="6619875" y="2181225"/>
            <a:ext cx="1588" cy="952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92" name="Line 230"/>
          <p:cNvSpPr>
            <a:spLocks noChangeShapeType="1"/>
          </p:cNvSpPr>
          <p:nvPr/>
        </p:nvSpPr>
        <p:spPr bwMode="auto">
          <a:xfrm>
            <a:off x="6619875" y="2201863"/>
            <a:ext cx="1588" cy="952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93" name="Line 231"/>
          <p:cNvSpPr>
            <a:spLocks noChangeShapeType="1"/>
          </p:cNvSpPr>
          <p:nvPr/>
        </p:nvSpPr>
        <p:spPr bwMode="auto">
          <a:xfrm>
            <a:off x="6619875" y="2222500"/>
            <a:ext cx="1588" cy="952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94" name="Line 232"/>
          <p:cNvSpPr>
            <a:spLocks noChangeShapeType="1"/>
          </p:cNvSpPr>
          <p:nvPr/>
        </p:nvSpPr>
        <p:spPr bwMode="auto">
          <a:xfrm>
            <a:off x="6619875" y="2243138"/>
            <a:ext cx="1588" cy="952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95" name="Line 233"/>
          <p:cNvSpPr>
            <a:spLocks noChangeShapeType="1"/>
          </p:cNvSpPr>
          <p:nvPr/>
        </p:nvSpPr>
        <p:spPr bwMode="auto">
          <a:xfrm>
            <a:off x="6619875" y="2263775"/>
            <a:ext cx="1588" cy="952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96" name="Line 234"/>
          <p:cNvSpPr>
            <a:spLocks noChangeShapeType="1"/>
          </p:cNvSpPr>
          <p:nvPr/>
        </p:nvSpPr>
        <p:spPr bwMode="auto">
          <a:xfrm>
            <a:off x="6619875" y="2284413"/>
            <a:ext cx="1588" cy="952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97" name="Line 235"/>
          <p:cNvSpPr>
            <a:spLocks noChangeShapeType="1"/>
          </p:cNvSpPr>
          <p:nvPr/>
        </p:nvSpPr>
        <p:spPr bwMode="auto">
          <a:xfrm>
            <a:off x="6619875" y="2305050"/>
            <a:ext cx="1588" cy="952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98" name="Line 236"/>
          <p:cNvSpPr>
            <a:spLocks noChangeShapeType="1"/>
          </p:cNvSpPr>
          <p:nvPr/>
        </p:nvSpPr>
        <p:spPr bwMode="auto">
          <a:xfrm>
            <a:off x="6619875" y="2325688"/>
            <a:ext cx="1588" cy="952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99" name="Line 237"/>
          <p:cNvSpPr>
            <a:spLocks noChangeShapeType="1"/>
          </p:cNvSpPr>
          <p:nvPr/>
        </p:nvSpPr>
        <p:spPr bwMode="auto">
          <a:xfrm>
            <a:off x="6619875" y="2346325"/>
            <a:ext cx="1588" cy="952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00" name="Line 238"/>
          <p:cNvSpPr>
            <a:spLocks noChangeShapeType="1"/>
          </p:cNvSpPr>
          <p:nvPr/>
        </p:nvSpPr>
        <p:spPr bwMode="auto">
          <a:xfrm>
            <a:off x="6619875" y="2366963"/>
            <a:ext cx="1588" cy="952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01" name="Line 239"/>
          <p:cNvSpPr>
            <a:spLocks noChangeShapeType="1"/>
          </p:cNvSpPr>
          <p:nvPr/>
        </p:nvSpPr>
        <p:spPr bwMode="auto">
          <a:xfrm>
            <a:off x="6619875" y="2387600"/>
            <a:ext cx="1588" cy="952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02" name="Line 240"/>
          <p:cNvSpPr>
            <a:spLocks noChangeShapeType="1"/>
          </p:cNvSpPr>
          <p:nvPr/>
        </p:nvSpPr>
        <p:spPr bwMode="auto">
          <a:xfrm>
            <a:off x="6619875" y="2408238"/>
            <a:ext cx="1588" cy="952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03" name="Line 241"/>
          <p:cNvSpPr>
            <a:spLocks noChangeShapeType="1"/>
          </p:cNvSpPr>
          <p:nvPr/>
        </p:nvSpPr>
        <p:spPr bwMode="auto">
          <a:xfrm>
            <a:off x="6619875" y="2428875"/>
            <a:ext cx="1588" cy="952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04" name="Line 242"/>
          <p:cNvSpPr>
            <a:spLocks noChangeShapeType="1"/>
          </p:cNvSpPr>
          <p:nvPr/>
        </p:nvSpPr>
        <p:spPr bwMode="auto">
          <a:xfrm>
            <a:off x="6619875" y="2449513"/>
            <a:ext cx="1588" cy="952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05" name="Line 243"/>
          <p:cNvSpPr>
            <a:spLocks noChangeShapeType="1"/>
          </p:cNvSpPr>
          <p:nvPr/>
        </p:nvSpPr>
        <p:spPr bwMode="auto">
          <a:xfrm>
            <a:off x="6619875" y="2470150"/>
            <a:ext cx="1588" cy="952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06" name="Line 245"/>
          <p:cNvSpPr>
            <a:spLocks noChangeShapeType="1"/>
          </p:cNvSpPr>
          <p:nvPr/>
        </p:nvSpPr>
        <p:spPr bwMode="auto">
          <a:xfrm>
            <a:off x="6619875" y="2490788"/>
            <a:ext cx="1588" cy="952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07" name="Line 246"/>
          <p:cNvSpPr>
            <a:spLocks noChangeShapeType="1"/>
          </p:cNvSpPr>
          <p:nvPr/>
        </p:nvSpPr>
        <p:spPr bwMode="auto">
          <a:xfrm>
            <a:off x="6619875" y="2511425"/>
            <a:ext cx="1588" cy="952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08" name="Line 247"/>
          <p:cNvSpPr>
            <a:spLocks noChangeShapeType="1"/>
          </p:cNvSpPr>
          <p:nvPr/>
        </p:nvSpPr>
        <p:spPr bwMode="auto">
          <a:xfrm>
            <a:off x="6619875" y="2532063"/>
            <a:ext cx="1588" cy="952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09" name="Line 248"/>
          <p:cNvSpPr>
            <a:spLocks noChangeShapeType="1"/>
          </p:cNvSpPr>
          <p:nvPr/>
        </p:nvSpPr>
        <p:spPr bwMode="auto">
          <a:xfrm>
            <a:off x="6619875" y="2552700"/>
            <a:ext cx="1588" cy="952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10" name="Line 249"/>
          <p:cNvSpPr>
            <a:spLocks noChangeShapeType="1"/>
          </p:cNvSpPr>
          <p:nvPr/>
        </p:nvSpPr>
        <p:spPr bwMode="auto">
          <a:xfrm>
            <a:off x="6619875" y="2573338"/>
            <a:ext cx="1588" cy="952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11" name="Line 250"/>
          <p:cNvSpPr>
            <a:spLocks noChangeShapeType="1"/>
          </p:cNvSpPr>
          <p:nvPr/>
        </p:nvSpPr>
        <p:spPr bwMode="auto">
          <a:xfrm>
            <a:off x="6619875" y="2593975"/>
            <a:ext cx="1588" cy="952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12" name="Line 251"/>
          <p:cNvSpPr>
            <a:spLocks noChangeShapeType="1"/>
          </p:cNvSpPr>
          <p:nvPr/>
        </p:nvSpPr>
        <p:spPr bwMode="auto">
          <a:xfrm>
            <a:off x="6619875" y="2614613"/>
            <a:ext cx="1588" cy="952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13" name="Line 252"/>
          <p:cNvSpPr>
            <a:spLocks noChangeShapeType="1"/>
          </p:cNvSpPr>
          <p:nvPr/>
        </p:nvSpPr>
        <p:spPr bwMode="auto">
          <a:xfrm>
            <a:off x="6619875" y="2635250"/>
            <a:ext cx="1588" cy="952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14" name="Line 253"/>
          <p:cNvSpPr>
            <a:spLocks noChangeShapeType="1"/>
          </p:cNvSpPr>
          <p:nvPr/>
        </p:nvSpPr>
        <p:spPr bwMode="auto">
          <a:xfrm>
            <a:off x="6619875" y="2655888"/>
            <a:ext cx="1588" cy="952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15" name="Line 254"/>
          <p:cNvSpPr>
            <a:spLocks noChangeShapeType="1"/>
          </p:cNvSpPr>
          <p:nvPr/>
        </p:nvSpPr>
        <p:spPr bwMode="auto">
          <a:xfrm>
            <a:off x="6619875" y="2676525"/>
            <a:ext cx="1588" cy="952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16" name="Line 255"/>
          <p:cNvSpPr>
            <a:spLocks noChangeShapeType="1"/>
          </p:cNvSpPr>
          <p:nvPr/>
        </p:nvSpPr>
        <p:spPr bwMode="auto">
          <a:xfrm>
            <a:off x="6619875" y="2697163"/>
            <a:ext cx="1588" cy="952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17" name="Line 256"/>
          <p:cNvSpPr>
            <a:spLocks noChangeShapeType="1"/>
          </p:cNvSpPr>
          <p:nvPr/>
        </p:nvSpPr>
        <p:spPr bwMode="auto">
          <a:xfrm>
            <a:off x="6619875" y="2717800"/>
            <a:ext cx="1588" cy="952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18" name="Line 257"/>
          <p:cNvSpPr>
            <a:spLocks noChangeShapeType="1"/>
          </p:cNvSpPr>
          <p:nvPr/>
        </p:nvSpPr>
        <p:spPr bwMode="auto">
          <a:xfrm>
            <a:off x="6619875" y="2738438"/>
            <a:ext cx="1588" cy="952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19" name="Line 258"/>
          <p:cNvSpPr>
            <a:spLocks noChangeShapeType="1"/>
          </p:cNvSpPr>
          <p:nvPr/>
        </p:nvSpPr>
        <p:spPr bwMode="auto">
          <a:xfrm>
            <a:off x="6619875" y="2759075"/>
            <a:ext cx="1588" cy="952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20" name="Line 259"/>
          <p:cNvSpPr>
            <a:spLocks noChangeShapeType="1"/>
          </p:cNvSpPr>
          <p:nvPr/>
        </p:nvSpPr>
        <p:spPr bwMode="auto">
          <a:xfrm>
            <a:off x="6619875" y="2779713"/>
            <a:ext cx="1588" cy="952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21" name="Line 260"/>
          <p:cNvSpPr>
            <a:spLocks noChangeShapeType="1"/>
          </p:cNvSpPr>
          <p:nvPr/>
        </p:nvSpPr>
        <p:spPr bwMode="auto">
          <a:xfrm>
            <a:off x="6619875" y="2800350"/>
            <a:ext cx="1588" cy="952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22" name="Line 261"/>
          <p:cNvSpPr>
            <a:spLocks noChangeShapeType="1"/>
          </p:cNvSpPr>
          <p:nvPr/>
        </p:nvSpPr>
        <p:spPr bwMode="auto">
          <a:xfrm>
            <a:off x="6619875" y="2820988"/>
            <a:ext cx="1588" cy="952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23" name="Line 262"/>
          <p:cNvSpPr>
            <a:spLocks noChangeShapeType="1"/>
          </p:cNvSpPr>
          <p:nvPr/>
        </p:nvSpPr>
        <p:spPr bwMode="auto">
          <a:xfrm>
            <a:off x="6619875" y="2841625"/>
            <a:ext cx="1588" cy="952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24" name="Line 263"/>
          <p:cNvSpPr>
            <a:spLocks noChangeShapeType="1"/>
          </p:cNvSpPr>
          <p:nvPr/>
        </p:nvSpPr>
        <p:spPr bwMode="auto">
          <a:xfrm>
            <a:off x="6619875" y="2862263"/>
            <a:ext cx="1588" cy="952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25" name="Line 264"/>
          <p:cNvSpPr>
            <a:spLocks noChangeShapeType="1"/>
          </p:cNvSpPr>
          <p:nvPr/>
        </p:nvSpPr>
        <p:spPr bwMode="auto">
          <a:xfrm>
            <a:off x="6619875" y="2882900"/>
            <a:ext cx="1588" cy="952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26" name="Line 265"/>
          <p:cNvSpPr>
            <a:spLocks noChangeShapeType="1"/>
          </p:cNvSpPr>
          <p:nvPr/>
        </p:nvSpPr>
        <p:spPr bwMode="auto">
          <a:xfrm>
            <a:off x="6619875" y="2903538"/>
            <a:ext cx="1588" cy="952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27" name="Line 266"/>
          <p:cNvSpPr>
            <a:spLocks noChangeShapeType="1"/>
          </p:cNvSpPr>
          <p:nvPr/>
        </p:nvSpPr>
        <p:spPr bwMode="auto">
          <a:xfrm>
            <a:off x="6619875" y="2924175"/>
            <a:ext cx="1588" cy="952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28" name="Line 267"/>
          <p:cNvSpPr>
            <a:spLocks noChangeShapeType="1"/>
          </p:cNvSpPr>
          <p:nvPr/>
        </p:nvSpPr>
        <p:spPr bwMode="auto">
          <a:xfrm>
            <a:off x="6619875" y="2944813"/>
            <a:ext cx="1588" cy="952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29" name="Line 268"/>
          <p:cNvSpPr>
            <a:spLocks noChangeShapeType="1"/>
          </p:cNvSpPr>
          <p:nvPr/>
        </p:nvSpPr>
        <p:spPr bwMode="auto">
          <a:xfrm>
            <a:off x="6619875" y="2965450"/>
            <a:ext cx="1588" cy="952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30" name="Line 269"/>
          <p:cNvSpPr>
            <a:spLocks noChangeShapeType="1"/>
          </p:cNvSpPr>
          <p:nvPr/>
        </p:nvSpPr>
        <p:spPr bwMode="auto">
          <a:xfrm>
            <a:off x="6619875" y="2986088"/>
            <a:ext cx="1588" cy="952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31" name="Line 270"/>
          <p:cNvSpPr>
            <a:spLocks noChangeShapeType="1"/>
          </p:cNvSpPr>
          <p:nvPr/>
        </p:nvSpPr>
        <p:spPr bwMode="auto">
          <a:xfrm>
            <a:off x="6619875" y="3006725"/>
            <a:ext cx="1588" cy="952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32" name="Line 271"/>
          <p:cNvSpPr>
            <a:spLocks noChangeShapeType="1"/>
          </p:cNvSpPr>
          <p:nvPr/>
        </p:nvSpPr>
        <p:spPr bwMode="auto">
          <a:xfrm>
            <a:off x="6619875" y="3027363"/>
            <a:ext cx="1588" cy="952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33" name="Line 272"/>
          <p:cNvSpPr>
            <a:spLocks noChangeShapeType="1"/>
          </p:cNvSpPr>
          <p:nvPr/>
        </p:nvSpPr>
        <p:spPr bwMode="auto">
          <a:xfrm>
            <a:off x="6619875" y="3048000"/>
            <a:ext cx="1588" cy="952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34" name="Line 273"/>
          <p:cNvSpPr>
            <a:spLocks noChangeShapeType="1"/>
          </p:cNvSpPr>
          <p:nvPr/>
        </p:nvSpPr>
        <p:spPr bwMode="auto">
          <a:xfrm>
            <a:off x="6619875" y="3068638"/>
            <a:ext cx="1588" cy="952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35" name="Line 274"/>
          <p:cNvSpPr>
            <a:spLocks noChangeShapeType="1"/>
          </p:cNvSpPr>
          <p:nvPr/>
        </p:nvSpPr>
        <p:spPr bwMode="auto">
          <a:xfrm>
            <a:off x="6619875" y="3089275"/>
            <a:ext cx="1588" cy="952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36" name="Line 275"/>
          <p:cNvSpPr>
            <a:spLocks noChangeShapeType="1"/>
          </p:cNvSpPr>
          <p:nvPr/>
        </p:nvSpPr>
        <p:spPr bwMode="auto">
          <a:xfrm>
            <a:off x="6619875" y="3109913"/>
            <a:ext cx="1588" cy="952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37" name="Line 276"/>
          <p:cNvSpPr>
            <a:spLocks noChangeShapeType="1"/>
          </p:cNvSpPr>
          <p:nvPr/>
        </p:nvSpPr>
        <p:spPr bwMode="auto">
          <a:xfrm>
            <a:off x="6619875" y="3130550"/>
            <a:ext cx="1588" cy="952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38" name="Line 277"/>
          <p:cNvSpPr>
            <a:spLocks noChangeShapeType="1"/>
          </p:cNvSpPr>
          <p:nvPr/>
        </p:nvSpPr>
        <p:spPr bwMode="auto">
          <a:xfrm>
            <a:off x="6619875" y="3151188"/>
            <a:ext cx="1588" cy="952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39" name="Line 278"/>
          <p:cNvSpPr>
            <a:spLocks noChangeShapeType="1"/>
          </p:cNvSpPr>
          <p:nvPr/>
        </p:nvSpPr>
        <p:spPr bwMode="auto">
          <a:xfrm>
            <a:off x="6619875" y="3171825"/>
            <a:ext cx="1588" cy="952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40" name="Line 279"/>
          <p:cNvSpPr>
            <a:spLocks noChangeShapeType="1"/>
          </p:cNvSpPr>
          <p:nvPr/>
        </p:nvSpPr>
        <p:spPr bwMode="auto">
          <a:xfrm>
            <a:off x="6619875" y="3192463"/>
            <a:ext cx="1588" cy="952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41" name="Line 280"/>
          <p:cNvSpPr>
            <a:spLocks noChangeShapeType="1"/>
          </p:cNvSpPr>
          <p:nvPr/>
        </p:nvSpPr>
        <p:spPr bwMode="auto">
          <a:xfrm>
            <a:off x="6619875" y="3213100"/>
            <a:ext cx="1588" cy="952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42" name="Line 281"/>
          <p:cNvSpPr>
            <a:spLocks noChangeShapeType="1"/>
          </p:cNvSpPr>
          <p:nvPr/>
        </p:nvSpPr>
        <p:spPr bwMode="auto">
          <a:xfrm>
            <a:off x="6619875" y="3233738"/>
            <a:ext cx="1588" cy="952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43" name="Line 282"/>
          <p:cNvSpPr>
            <a:spLocks noChangeShapeType="1"/>
          </p:cNvSpPr>
          <p:nvPr/>
        </p:nvSpPr>
        <p:spPr bwMode="auto">
          <a:xfrm>
            <a:off x="6619875" y="3254375"/>
            <a:ext cx="1588" cy="952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44" name="Line 283"/>
          <p:cNvSpPr>
            <a:spLocks noChangeShapeType="1"/>
          </p:cNvSpPr>
          <p:nvPr/>
        </p:nvSpPr>
        <p:spPr bwMode="auto">
          <a:xfrm>
            <a:off x="6619875" y="3275013"/>
            <a:ext cx="1588" cy="952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45" name="Line 284"/>
          <p:cNvSpPr>
            <a:spLocks noChangeShapeType="1"/>
          </p:cNvSpPr>
          <p:nvPr/>
        </p:nvSpPr>
        <p:spPr bwMode="auto">
          <a:xfrm>
            <a:off x="6619875" y="3295650"/>
            <a:ext cx="1588" cy="952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46" name="Line 285"/>
          <p:cNvSpPr>
            <a:spLocks noChangeShapeType="1"/>
          </p:cNvSpPr>
          <p:nvPr/>
        </p:nvSpPr>
        <p:spPr bwMode="auto">
          <a:xfrm>
            <a:off x="6619875" y="3316288"/>
            <a:ext cx="1588" cy="952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47" name="Line 286"/>
          <p:cNvSpPr>
            <a:spLocks noChangeShapeType="1"/>
          </p:cNvSpPr>
          <p:nvPr/>
        </p:nvSpPr>
        <p:spPr bwMode="auto">
          <a:xfrm>
            <a:off x="6619875" y="3336925"/>
            <a:ext cx="1588" cy="952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48" name="Line 287"/>
          <p:cNvSpPr>
            <a:spLocks noChangeShapeType="1"/>
          </p:cNvSpPr>
          <p:nvPr/>
        </p:nvSpPr>
        <p:spPr bwMode="auto">
          <a:xfrm>
            <a:off x="6619875" y="3357563"/>
            <a:ext cx="1588" cy="952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49" name="Line 288"/>
          <p:cNvSpPr>
            <a:spLocks noChangeShapeType="1"/>
          </p:cNvSpPr>
          <p:nvPr/>
        </p:nvSpPr>
        <p:spPr bwMode="auto">
          <a:xfrm>
            <a:off x="6619875" y="3378200"/>
            <a:ext cx="1588" cy="952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50" name="Line 289"/>
          <p:cNvSpPr>
            <a:spLocks noChangeShapeType="1"/>
          </p:cNvSpPr>
          <p:nvPr/>
        </p:nvSpPr>
        <p:spPr bwMode="auto">
          <a:xfrm>
            <a:off x="6619875" y="3398838"/>
            <a:ext cx="1588" cy="952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51" name="Line 290"/>
          <p:cNvSpPr>
            <a:spLocks noChangeShapeType="1"/>
          </p:cNvSpPr>
          <p:nvPr/>
        </p:nvSpPr>
        <p:spPr bwMode="auto">
          <a:xfrm>
            <a:off x="6619875" y="3419475"/>
            <a:ext cx="1588" cy="952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52" name="Line 291"/>
          <p:cNvSpPr>
            <a:spLocks noChangeShapeType="1"/>
          </p:cNvSpPr>
          <p:nvPr/>
        </p:nvSpPr>
        <p:spPr bwMode="auto">
          <a:xfrm>
            <a:off x="6619875" y="3440113"/>
            <a:ext cx="1588" cy="952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53" name="Line 292"/>
          <p:cNvSpPr>
            <a:spLocks noChangeShapeType="1"/>
          </p:cNvSpPr>
          <p:nvPr/>
        </p:nvSpPr>
        <p:spPr bwMode="auto">
          <a:xfrm>
            <a:off x="5299075" y="2251075"/>
            <a:ext cx="1588" cy="2325688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54" name="Freeform 293"/>
          <p:cNvSpPr/>
          <p:nvPr/>
        </p:nvSpPr>
        <p:spPr bwMode="auto">
          <a:xfrm>
            <a:off x="5259388" y="2139950"/>
            <a:ext cx="79375" cy="122238"/>
          </a:xfrm>
          <a:custGeom>
            <a:avLst/>
            <a:gdLst>
              <a:gd name="T0" fmla="*/ 0 w 50"/>
              <a:gd name="T1" fmla="*/ 122238 h 77"/>
              <a:gd name="T2" fmla="*/ 39688 w 50"/>
              <a:gd name="T3" fmla="*/ 0 h 77"/>
              <a:gd name="T4" fmla="*/ 79375 w 50"/>
              <a:gd name="T5" fmla="*/ 122238 h 77"/>
              <a:gd name="T6" fmla="*/ 0 w 50"/>
              <a:gd name="T7" fmla="*/ 122238 h 77"/>
              <a:gd name="T8" fmla="*/ 0 60000 65536"/>
              <a:gd name="T9" fmla="*/ 0 60000 65536"/>
              <a:gd name="T10" fmla="*/ 0 60000 65536"/>
              <a:gd name="T11" fmla="*/ 0 60000 65536"/>
              <a:gd name="T12" fmla="*/ 0 w 50"/>
              <a:gd name="T13" fmla="*/ 0 h 77"/>
              <a:gd name="T14" fmla="*/ 50 w 50"/>
              <a:gd name="T15" fmla="*/ 77 h 7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0" h="77">
                <a:moveTo>
                  <a:pt x="0" y="77"/>
                </a:moveTo>
                <a:lnTo>
                  <a:pt x="25" y="0"/>
                </a:lnTo>
                <a:lnTo>
                  <a:pt x="50" y="77"/>
                </a:lnTo>
                <a:lnTo>
                  <a:pt x="0" y="77"/>
                </a:lnTo>
                <a:close/>
              </a:path>
            </a:pathLst>
          </a:custGeom>
          <a:solidFill>
            <a:srgbClr val="000000"/>
          </a:solidFill>
          <a:ln w="28575">
            <a:noFill/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55" name="Line 294"/>
          <p:cNvSpPr>
            <a:spLocks noChangeShapeType="1"/>
          </p:cNvSpPr>
          <p:nvPr/>
        </p:nvSpPr>
        <p:spPr bwMode="auto">
          <a:xfrm>
            <a:off x="5299075" y="4576763"/>
            <a:ext cx="2325688" cy="1587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56" name="Freeform 295"/>
          <p:cNvSpPr/>
          <p:nvPr/>
        </p:nvSpPr>
        <p:spPr bwMode="auto">
          <a:xfrm>
            <a:off x="7615238" y="4537075"/>
            <a:ext cx="120650" cy="80963"/>
          </a:xfrm>
          <a:custGeom>
            <a:avLst/>
            <a:gdLst>
              <a:gd name="T0" fmla="*/ 0 w 76"/>
              <a:gd name="T1" fmla="*/ 0 h 51"/>
              <a:gd name="T2" fmla="*/ 120650 w 76"/>
              <a:gd name="T3" fmla="*/ 39688 h 51"/>
              <a:gd name="T4" fmla="*/ 0 w 76"/>
              <a:gd name="T5" fmla="*/ 80963 h 51"/>
              <a:gd name="T6" fmla="*/ 0 w 76"/>
              <a:gd name="T7" fmla="*/ 0 h 51"/>
              <a:gd name="T8" fmla="*/ 0 60000 65536"/>
              <a:gd name="T9" fmla="*/ 0 60000 65536"/>
              <a:gd name="T10" fmla="*/ 0 60000 65536"/>
              <a:gd name="T11" fmla="*/ 0 60000 65536"/>
              <a:gd name="T12" fmla="*/ 0 w 76"/>
              <a:gd name="T13" fmla="*/ 0 h 51"/>
              <a:gd name="T14" fmla="*/ 76 w 76"/>
              <a:gd name="T15" fmla="*/ 51 h 5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6" h="51">
                <a:moveTo>
                  <a:pt x="0" y="0"/>
                </a:moveTo>
                <a:lnTo>
                  <a:pt x="76" y="25"/>
                </a:lnTo>
                <a:lnTo>
                  <a:pt x="0" y="51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28575">
            <a:noFill/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57" name="Line 296"/>
          <p:cNvSpPr>
            <a:spLocks noChangeShapeType="1"/>
          </p:cNvSpPr>
          <p:nvPr/>
        </p:nvSpPr>
        <p:spPr bwMode="auto">
          <a:xfrm>
            <a:off x="5705475" y="3968750"/>
            <a:ext cx="404813" cy="1588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58" name="Line 297"/>
          <p:cNvSpPr>
            <a:spLocks noChangeShapeType="1"/>
          </p:cNvSpPr>
          <p:nvPr/>
        </p:nvSpPr>
        <p:spPr bwMode="auto">
          <a:xfrm flipV="1">
            <a:off x="6110288" y="2952750"/>
            <a:ext cx="1587" cy="101600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59" name="Line 298"/>
          <p:cNvSpPr>
            <a:spLocks noChangeShapeType="1"/>
          </p:cNvSpPr>
          <p:nvPr/>
        </p:nvSpPr>
        <p:spPr bwMode="auto">
          <a:xfrm>
            <a:off x="6110288" y="2952750"/>
            <a:ext cx="407987" cy="1588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60" name="Line 299"/>
          <p:cNvSpPr>
            <a:spLocks noChangeShapeType="1"/>
          </p:cNvSpPr>
          <p:nvPr/>
        </p:nvSpPr>
        <p:spPr bwMode="auto">
          <a:xfrm>
            <a:off x="6518275" y="2952750"/>
            <a:ext cx="1588" cy="101600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61" name="Line 300"/>
          <p:cNvSpPr>
            <a:spLocks noChangeShapeType="1"/>
          </p:cNvSpPr>
          <p:nvPr/>
        </p:nvSpPr>
        <p:spPr bwMode="auto">
          <a:xfrm>
            <a:off x="6518275" y="3968750"/>
            <a:ext cx="506413" cy="1588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62" name="Line 301"/>
          <p:cNvSpPr>
            <a:spLocks noChangeShapeType="1"/>
          </p:cNvSpPr>
          <p:nvPr/>
        </p:nvSpPr>
        <p:spPr bwMode="auto">
          <a:xfrm>
            <a:off x="6518275" y="3968750"/>
            <a:ext cx="1588" cy="952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63" name="Line 302"/>
          <p:cNvSpPr>
            <a:spLocks noChangeShapeType="1"/>
          </p:cNvSpPr>
          <p:nvPr/>
        </p:nvSpPr>
        <p:spPr bwMode="auto">
          <a:xfrm>
            <a:off x="6518275" y="3989388"/>
            <a:ext cx="1588" cy="952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64" name="Line 303"/>
          <p:cNvSpPr>
            <a:spLocks noChangeShapeType="1"/>
          </p:cNvSpPr>
          <p:nvPr/>
        </p:nvSpPr>
        <p:spPr bwMode="auto">
          <a:xfrm>
            <a:off x="6518275" y="4010025"/>
            <a:ext cx="1588" cy="952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65" name="Line 304"/>
          <p:cNvSpPr>
            <a:spLocks noChangeShapeType="1"/>
          </p:cNvSpPr>
          <p:nvPr/>
        </p:nvSpPr>
        <p:spPr bwMode="auto">
          <a:xfrm>
            <a:off x="6518275" y="4030663"/>
            <a:ext cx="1588" cy="952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66" name="Line 305"/>
          <p:cNvSpPr>
            <a:spLocks noChangeShapeType="1"/>
          </p:cNvSpPr>
          <p:nvPr/>
        </p:nvSpPr>
        <p:spPr bwMode="auto">
          <a:xfrm>
            <a:off x="6518275" y="4051300"/>
            <a:ext cx="1588" cy="952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67" name="Line 306"/>
          <p:cNvSpPr>
            <a:spLocks noChangeShapeType="1"/>
          </p:cNvSpPr>
          <p:nvPr/>
        </p:nvSpPr>
        <p:spPr bwMode="auto">
          <a:xfrm>
            <a:off x="6518275" y="4071938"/>
            <a:ext cx="1588" cy="952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68" name="Line 307"/>
          <p:cNvSpPr>
            <a:spLocks noChangeShapeType="1"/>
          </p:cNvSpPr>
          <p:nvPr/>
        </p:nvSpPr>
        <p:spPr bwMode="auto">
          <a:xfrm>
            <a:off x="6518275" y="4092575"/>
            <a:ext cx="1588" cy="952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69" name="Line 308"/>
          <p:cNvSpPr>
            <a:spLocks noChangeShapeType="1"/>
          </p:cNvSpPr>
          <p:nvPr/>
        </p:nvSpPr>
        <p:spPr bwMode="auto">
          <a:xfrm>
            <a:off x="6518275" y="4113213"/>
            <a:ext cx="1588" cy="952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70" name="Line 309"/>
          <p:cNvSpPr>
            <a:spLocks noChangeShapeType="1"/>
          </p:cNvSpPr>
          <p:nvPr/>
        </p:nvSpPr>
        <p:spPr bwMode="auto">
          <a:xfrm>
            <a:off x="6518275" y="4133850"/>
            <a:ext cx="1588" cy="952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71" name="Line 310"/>
          <p:cNvSpPr>
            <a:spLocks noChangeShapeType="1"/>
          </p:cNvSpPr>
          <p:nvPr/>
        </p:nvSpPr>
        <p:spPr bwMode="auto">
          <a:xfrm>
            <a:off x="6518275" y="4154488"/>
            <a:ext cx="1588" cy="952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72" name="Line 311"/>
          <p:cNvSpPr>
            <a:spLocks noChangeShapeType="1"/>
          </p:cNvSpPr>
          <p:nvPr/>
        </p:nvSpPr>
        <p:spPr bwMode="auto">
          <a:xfrm>
            <a:off x="6518275" y="4175125"/>
            <a:ext cx="1588" cy="952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73" name="Line 312"/>
          <p:cNvSpPr>
            <a:spLocks noChangeShapeType="1"/>
          </p:cNvSpPr>
          <p:nvPr/>
        </p:nvSpPr>
        <p:spPr bwMode="auto">
          <a:xfrm>
            <a:off x="6518275" y="4195763"/>
            <a:ext cx="1588" cy="952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74" name="Line 313"/>
          <p:cNvSpPr>
            <a:spLocks noChangeShapeType="1"/>
          </p:cNvSpPr>
          <p:nvPr/>
        </p:nvSpPr>
        <p:spPr bwMode="auto">
          <a:xfrm>
            <a:off x="6518275" y="4216400"/>
            <a:ext cx="1588" cy="952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75" name="Line 314"/>
          <p:cNvSpPr>
            <a:spLocks noChangeShapeType="1"/>
          </p:cNvSpPr>
          <p:nvPr/>
        </p:nvSpPr>
        <p:spPr bwMode="auto">
          <a:xfrm>
            <a:off x="6518275" y="4237038"/>
            <a:ext cx="1588" cy="952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76" name="Line 315"/>
          <p:cNvSpPr>
            <a:spLocks noChangeShapeType="1"/>
          </p:cNvSpPr>
          <p:nvPr/>
        </p:nvSpPr>
        <p:spPr bwMode="auto">
          <a:xfrm>
            <a:off x="6518275" y="4257675"/>
            <a:ext cx="1588" cy="952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77" name="Line 316"/>
          <p:cNvSpPr>
            <a:spLocks noChangeShapeType="1"/>
          </p:cNvSpPr>
          <p:nvPr/>
        </p:nvSpPr>
        <p:spPr bwMode="auto">
          <a:xfrm>
            <a:off x="6518275" y="4278313"/>
            <a:ext cx="1588" cy="952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78" name="Line 317"/>
          <p:cNvSpPr>
            <a:spLocks noChangeShapeType="1"/>
          </p:cNvSpPr>
          <p:nvPr/>
        </p:nvSpPr>
        <p:spPr bwMode="auto">
          <a:xfrm>
            <a:off x="6518275" y="4298950"/>
            <a:ext cx="1588" cy="952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79" name="Line 318"/>
          <p:cNvSpPr>
            <a:spLocks noChangeShapeType="1"/>
          </p:cNvSpPr>
          <p:nvPr/>
        </p:nvSpPr>
        <p:spPr bwMode="auto">
          <a:xfrm>
            <a:off x="6518275" y="4319588"/>
            <a:ext cx="1588" cy="952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80" name="Line 319"/>
          <p:cNvSpPr>
            <a:spLocks noChangeShapeType="1"/>
          </p:cNvSpPr>
          <p:nvPr/>
        </p:nvSpPr>
        <p:spPr bwMode="auto">
          <a:xfrm>
            <a:off x="6518275" y="4340225"/>
            <a:ext cx="1588" cy="952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81" name="Line 320"/>
          <p:cNvSpPr>
            <a:spLocks noChangeShapeType="1"/>
          </p:cNvSpPr>
          <p:nvPr/>
        </p:nvSpPr>
        <p:spPr bwMode="auto">
          <a:xfrm>
            <a:off x="6518275" y="4360863"/>
            <a:ext cx="1588" cy="952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82" name="Line 321"/>
          <p:cNvSpPr>
            <a:spLocks noChangeShapeType="1"/>
          </p:cNvSpPr>
          <p:nvPr/>
        </p:nvSpPr>
        <p:spPr bwMode="auto">
          <a:xfrm>
            <a:off x="6518275" y="4381500"/>
            <a:ext cx="1588" cy="952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83" name="Line 322"/>
          <p:cNvSpPr>
            <a:spLocks noChangeShapeType="1"/>
          </p:cNvSpPr>
          <p:nvPr/>
        </p:nvSpPr>
        <p:spPr bwMode="auto">
          <a:xfrm>
            <a:off x="6518275" y="4402138"/>
            <a:ext cx="1588" cy="952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84" name="Line 323"/>
          <p:cNvSpPr>
            <a:spLocks noChangeShapeType="1"/>
          </p:cNvSpPr>
          <p:nvPr/>
        </p:nvSpPr>
        <p:spPr bwMode="auto">
          <a:xfrm>
            <a:off x="6518275" y="4422775"/>
            <a:ext cx="1588" cy="952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85" name="Line 324"/>
          <p:cNvSpPr>
            <a:spLocks noChangeShapeType="1"/>
          </p:cNvSpPr>
          <p:nvPr/>
        </p:nvSpPr>
        <p:spPr bwMode="auto">
          <a:xfrm>
            <a:off x="6518275" y="4443413"/>
            <a:ext cx="1588" cy="952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86" name="Line 325"/>
          <p:cNvSpPr>
            <a:spLocks noChangeShapeType="1"/>
          </p:cNvSpPr>
          <p:nvPr/>
        </p:nvSpPr>
        <p:spPr bwMode="auto">
          <a:xfrm>
            <a:off x="6518275" y="4464050"/>
            <a:ext cx="1588" cy="952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87" name="Line 326"/>
          <p:cNvSpPr>
            <a:spLocks noChangeShapeType="1"/>
          </p:cNvSpPr>
          <p:nvPr/>
        </p:nvSpPr>
        <p:spPr bwMode="auto">
          <a:xfrm>
            <a:off x="6518275" y="4484688"/>
            <a:ext cx="1588" cy="952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88" name="Line 327"/>
          <p:cNvSpPr>
            <a:spLocks noChangeShapeType="1"/>
          </p:cNvSpPr>
          <p:nvPr/>
        </p:nvSpPr>
        <p:spPr bwMode="auto">
          <a:xfrm>
            <a:off x="6518275" y="4505325"/>
            <a:ext cx="1588" cy="952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89" name="Line 328"/>
          <p:cNvSpPr>
            <a:spLocks noChangeShapeType="1"/>
          </p:cNvSpPr>
          <p:nvPr/>
        </p:nvSpPr>
        <p:spPr bwMode="auto">
          <a:xfrm>
            <a:off x="6518275" y="4525963"/>
            <a:ext cx="1588" cy="952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90" name="Line 329"/>
          <p:cNvSpPr>
            <a:spLocks noChangeShapeType="1"/>
          </p:cNvSpPr>
          <p:nvPr/>
        </p:nvSpPr>
        <p:spPr bwMode="auto">
          <a:xfrm>
            <a:off x="6518275" y="4546600"/>
            <a:ext cx="1588" cy="952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91" name="Line 330"/>
          <p:cNvSpPr>
            <a:spLocks noChangeShapeType="1"/>
          </p:cNvSpPr>
          <p:nvPr/>
        </p:nvSpPr>
        <p:spPr bwMode="auto">
          <a:xfrm>
            <a:off x="6518275" y="4567238"/>
            <a:ext cx="1588" cy="952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92" name="Line 331"/>
          <p:cNvSpPr>
            <a:spLocks noChangeShapeType="1"/>
          </p:cNvSpPr>
          <p:nvPr/>
        </p:nvSpPr>
        <p:spPr bwMode="auto">
          <a:xfrm>
            <a:off x="6518275" y="4587875"/>
            <a:ext cx="1588" cy="952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93" name="Line 332"/>
          <p:cNvSpPr>
            <a:spLocks noChangeShapeType="1"/>
          </p:cNvSpPr>
          <p:nvPr/>
        </p:nvSpPr>
        <p:spPr bwMode="auto">
          <a:xfrm>
            <a:off x="6518275" y="4608513"/>
            <a:ext cx="1588" cy="952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94" name="Line 333"/>
          <p:cNvSpPr>
            <a:spLocks noChangeShapeType="1"/>
          </p:cNvSpPr>
          <p:nvPr/>
        </p:nvSpPr>
        <p:spPr bwMode="auto">
          <a:xfrm>
            <a:off x="6518275" y="4629150"/>
            <a:ext cx="1588" cy="952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95" name="Line 334"/>
          <p:cNvSpPr>
            <a:spLocks noChangeShapeType="1"/>
          </p:cNvSpPr>
          <p:nvPr/>
        </p:nvSpPr>
        <p:spPr bwMode="auto">
          <a:xfrm>
            <a:off x="6518275" y="4649788"/>
            <a:ext cx="1588" cy="952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96" name="Line 335"/>
          <p:cNvSpPr>
            <a:spLocks noChangeShapeType="1"/>
          </p:cNvSpPr>
          <p:nvPr/>
        </p:nvSpPr>
        <p:spPr bwMode="auto">
          <a:xfrm>
            <a:off x="6518275" y="4670425"/>
            <a:ext cx="1588" cy="952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97" name="Line 336"/>
          <p:cNvSpPr>
            <a:spLocks noChangeShapeType="1"/>
          </p:cNvSpPr>
          <p:nvPr/>
        </p:nvSpPr>
        <p:spPr bwMode="auto">
          <a:xfrm>
            <a:off x="6518275" y="4691063"/>
            <a:ext cx="1588" cy="952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98" name="Line 337"/>
          <p:cNvSpPr>
            <a:spLocks noChangeShapeType="1"/>
          </p:cNvSpPr>
          <p:nvPr/>
        </p:nvSpPr>
        <p:spPr bwMode="auto">
          <a:xfrm>
            <a:off x="6518275" y="4711700"/>
            <a:ext cx="1588" cy="952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99" name="Line 338"/>
          <p:cNvSpPr>
            <a:spLocks noChangeShapeType="1"/>
          </p:cNvSpPr>
          <p:nvPr/>
        </p:nvSpPr>
        <p:spPr bwMode="auto">
          <a:xfrm>
            <a:off x="6518275" y="4732338"/>
            <a:ext cx="1588" cy="952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00" name="Line 339"/>
          <p:cNvSpPr>
            <a:spLocks noChangeShapeType="1"/>
          </p:cNvSpPr>
          <p:nvPr/>
        </p:nvSpPr>
        <p:spPr bwMode="auto">
          <a:xfrm>
            <a:off x="6518275" y="4752975"/>
            <a:ext cx="1588" cy="952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01" name="Line 340"/>
          <p:cNvSpPr>
            <a:spLocks noChangeShapeType="1"/>
          </p:cNvSpPr>
          <p:nvPr/>
        </p:nvSpPr>
        <p:spPr bwMode="auto">
          <a:xfrm>
            <a:off x="6518275" y="4773613"/>
            <a:ext cx="1588" cy="7937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02" name="Line 341"/>
          <p:cNvSpPr>
            <a:spLocks noChangeShapeType="1"/>
          </p:cNvSpPr>
          <p:nvPr/>
        </p:nvSpPr>
        <p:spPr bwMode="auto">
          <a:xfrm>
            <a:off x="6110288" y="3968750"/>
            <a:ext cx="1587" cy="952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03" name="Line 342"/>
          <p:cNvSpPr>
            <a:spLocks noChangeShapeType="1"/>
          </p:cNvSpPr>
          <p:nvPr/>
        </p:nvSpPr>
        <p:spPr bwMode="auto">
          <a:xfrm>
            <a:off x="6110288" y="3989388"/>
            <a:ext cx="1587" cy="952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04" name="Line 343"/>
          <p:cNvSpPr>
            <a:spLocks noChangeShapeType="1"/>
          </p:cNvSpPr>
          <p:nvPr/>
        </p:nvSpPr>
        <p:spPr bwMode="auto">
          <a:xfrm>
            <a:off x="6110288" y="4010025"/>
            <a:ext cx="1587" cy="952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05" name="Line 344"/>
          <p:cNvSpPr>
            <a:spLocks noChangeShapeType="1"/>
          </p:cNvSpPr>
          <p:nvPr/>
        </p:nvSpPr>
        <p:spPr bwMode="auto">
          <a:xfrm>
            <a:off x="6110288" y="4030663"/>
            <a:ext cx="1587" cy="952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06" name="Line 345"/>
          <p:cNvSpPr>
            <a:spLocks noChangeShapeType="1"/>
          </p:cNvSpPr>
          <p:nvPr/>
        </p:nvSpPr>
        <p:spPr bwMode="auto">
          <a:xfrm>
            <a:off x="6110288" y="4051300"/>
            <a:ext cx="1587" cy="952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07" name="Line 346"/>
          <p:cNvSpPr>
            <a:spLocks noChangeShapeType="1"/>
          </p:cNvSpPr>
          <p:nvPr/>
        </p:nvSpPr>
        <p:spPr bwMode="auto">
          <a:xfrm>
            <a:off x="6110288" y="4071938"/>
            <a:ext cx="1587" cy="952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08" name="Line 347"/>
          <p:cNvSpPr>
            <a:spLocks noChangeShapeType="1"/>
          </p:cNvSpPr>
          <p:nvPr/>
        </p:nvSpPr>
        <p:spPr bwMode="auto">
          <a:xfrm>
            <a:off x="6110288" y="4092575"/>
            <a:ext cx="1587" cy="952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09" name="Line 348"/>
          <p:cNvSpPr>
            <a:spLocks noChangeShapeType="1"/>
          </p:cNvSpPr>
          <p:nvPr/>
        </p:nvSpPr>
        <p:spPr bwMode="auto">
          <a:xfrm>
            <a:off x="6110288" y="4113213"/>
            <a:ext cx="1587" cy="952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10" name="Line 349"/>
          <p:cNvSpPr>
            <a:spLocks noChangeShapeType="1"/>
          </p:cNvSpPr>
          <p:nvPr/>
        </p:nvSpPr>
        <p:spPr bwMode="auto">
          <a:xfrm>
            <a:off x="6110288" y="4133850"/>
            <a:ext cx="1587" cy="952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11" name="Line 350"/>
          <p:cNvSpPr>
            <a:spLocks noChangeShapeType="1"/>
          </p:cNvSpPr>
          <p:nvPr/>
        </p:nvSpPr>
        <p:spPr bwMode="auto">
          <a:xfrm>
            <a:off x="6110288" y="4154488"/>
            <a:ext cx="1587" cy="952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12" name="Line 351"/>
          <p:cNvSpPr>
            <a:spLocks noChangeShapeType="1"/>
          </p:cNvSpPr>
          <p:nvPr/>
        </p:nvSpPr>
        <p:spPr bwMode="auto">
          <a:xfrm>
            <a:off x="6110288" y="4175125"/>
            <a:ext cx="1587" cy="952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13" name="Line 352"/>
          <p:cNvSpPr>
            <a:spLocks noChangeShapeType="1"/>
          </p:cNvSpPr>
          <p:nvPr/>
        </p:nvSpPr>
        <p:spPr bwMode="auto">
          <a:xfrm>
            <a:off x="6110288" y="4195763"/>
            <a:ext cx="1587" cy="952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14" name="Line 353"/>
          <p:cNvSpPr>
            <a:spLocks noChangeShapeType="1"/>
          </p:cNvSpPr>
          <p:nvPr/>
        </p:nvSpPr>
        <p:spPr bwMode="auto">
          <a:xfrm>
            <a:off x="6110288" y="4216400"/>
            <a:ext cx="1587" cy="952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15" name="Line 354"/>
          <p:cNvSpPr>
            <a:spLocks noChangeShapeType="1"/>
          </p:cNvSpPr>
          <p:nvPr/>
        </p:nvSpPr>
        <p:spPr bwMode="auto">
          <a:xfrm>
            <a:off x="6110288" y="4237038"/>
            <a:ext cx="1587" cy="952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16" name="Line 355"/>
          <p:cNvSpPr>
            <a:spLocks noChangeShapeType="1"/>
          </p:cNvSpPr>
          <p:nvPr/>
        </p:nvSpPr>
        <p:spPr bwMode="auto">
          <a:xfrm>
            <a:off x="6110288" y="4257675"/>
            <a:ext cx="1587" cy="952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17" name="Line 356"/>
          <p:cNvSpPr>
            <a:spLocks noChangeShapeType="1"/>
          </p:cNvSpPr>
          <p:nvPr/>
        </p:nvSpPr>
        <p:spPr bwMode="auto">
          <a:xfrm>
            <a:off x="6110288" y="4278313"/>
            <a:ext cx="1587" cy="952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18" name="Line 357"/>
          <p:cNvSpPr>
            <a:spLocks noChangeShapeType="1"/>
          </p:cNvSpPr>
          <p:nvPr/>
        </p:nvSpPr>
        <p:spPr bwMode="auto">
          <a:xfrm>
            <a:off x="6110288" y="4298950"/>
            <a:ext cx="1587" cy="952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19" name="Line 358"/>
          <p:cNvSpPr>
            <a:spLocks noChangeShapeType="1"/>
          </p:cNvSpPr>
          <p:nvPr/>
        </p:nvSpPr>
        <p:spPr bwMode="auto">
          <a:xfrm>
            <a:off x="6110288" y="4319588"/>
            <a:ext cx="1587" cy="952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20" name="Line 359"/>
          <p:cNvSpPr>
            <a:spLocks noChangeShapeType="1"/>
          </p:cNvSpPr>
          <p:nvPr/>
        </p:nvSpPr>
        <p:spPr bwMode="auto">
          <a:xfrm>
            <a:off x="6110288" y="4340225"/>
            <a:ext cx="1587" cy="952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21" name="Line 360"/>
          <p:cNvSpPr>
            <a:spLocks noChangeShapeType="1"/>
          </p:cNvSpPr>
          <p:nvPr/>
        </p:nvSpPr>
        <p:spPr bwMode="auto">
          <a:xfrm>
            <a:off x="6110288" y="4360863"/>
            <a:ext cx="1587" cy="952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22" name="Line 361"/>
          <p:cNvSpPr>
            <a:spLocks noChangeShapeType="1"/>
          </p:cNvSpPr>
          <p:nvPr/>
        </p:nvSpPr>
        <p:spPr bwMode="auto">
          <a:xfrm>
            <a:off x="6110288" y="4381500"/>
            <a:ext cx="1587" cy="952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23" name="Line 362"/>
          <p:cNvSpPr>
            <a:spLocks noChangeShapeType="1"/>
          </p:cNvSpPr>
          <p:nvPr/>
        </p:nvSpPr>
        <p:spPr bwMode="auto">
          <a:xfrm>
            <a:off x="6110288" y="4402138"/>
            <a:ext cx="1587" cy="952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24" name="Line 363"/>
          <p:cNvSpPr>
            <a:spLocks noChangeShapeType="1"/>
          </p:cNvSpPr>
          <p:nvPr/>
        </p:nvSpPr>
        <p:spPr bwMode="auto">
          <a:xfrm>
            <a:off x="6110288" y="4422775"/>
            <a:ext cx="1587" cy="952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25" name="Line 364"/>
          <p:cNvSpPr>
            <a:spLocks noChangeShapeType="1"/>
          </p:cNvSpPr>
          <p:nvPr/>
        </p:nvSpPr>
        <p:spPr bwMode="auto">
          <a:xfrm>
            <a:off x="6110288" y="4443413"/>
            <a:ext cx="1587" cy="952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26" name="Line 365"/>
          <p:cNvSpPr>
            <a:spLocks noChangeShapeType="1"/>
          </p:cNvSpPr>
          <p:nvPr/>
        </p:nvSpPr>
        <p:spPr bwMode="auto">
          <a:xfrm>
            <a:off x="6110288" y="4464050"/>
            <a:ext cx="1587" cy="952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27" name="Line 366"/>
          <p:cNvSpPr>
            <a:spLocks noChangeShapeType="1"/>
          </p:cNvSpPr>
          <p:nvPr/>
        </p:nvSpPr>
        <p:spPr bwMode="auto">
          <a:xfrm>
            <a:off x="6110288" y="4484688"/>
            <a:ext cx="1587" cy="952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28" name="Line 367"/>
          <p:cNvSpPr>
            <a:spLocks noChangeShapeType="1"/>
          </p:cNvSpPr>
          <p:nvPr/>
        </p:nvSpPr>
        <p:spPr bwMode="auto">
          <a:xfrm>
            <a:off x="6110288" y="4505325"/>
            <a:ext cx="1587" cy="952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29" name="Line 368"/>
          <p:cNvSpPr>
            <a:spLocks noChangeShapeType="1"/>
          </p:cNvSpPr>
          <p:nvPr/>
        </p:nvSpPr>
        <p:spPr bwMode="auto">
          <a:xfrm>
            <a:off x="6110288" y="4525963"/>
            <a:ext cx="1587" cy="952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30" name="Line 369"/>
          <p:cNvSpPr>
            <a:spLocks noChangeShapeType="1"/>
          </p:cNvSpPr>
          <p:nvPr/>
        </p:nvSpPr>
        <p:spPr bwMode="auto">
          <a:xfrm>
            <a:off x="6110288" y="4546600"/>
            <a:ext cx="1587" cy="952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31" name="Line 370"/>
          <p:cNvSpPr>
            <a:spLocks noChangeShapeType="1"/>
          </p:cNvSpPr>
          <p:nvPr/>
        </p:nvSpPr>
        <p:spPr bwMode="auto">
          <a:xfrm>
            <a:off x="6110288" y="4567238"/>
            <a:ext cx="1587" cy="952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32" name="Line 371"/>
          <p:cNvSpPr>
            <a:spLocks noChangeShapeType="1"/>
          </p:cNvSpPr>
          <p:nvPr/>
        </p:nvSpPr>
        <p:spPr bwMode="auto">
          <a:xfrm>
            <a:off x="6110288" y="4587875"/>
            <a:ext cx="1587" cy="952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33" name="Line 372"/>
          <p:cNvSpPr>
            <a:spLocks noChangeShapeType="1"/>
          </p:cNvSpPr>
          <p:nvPr/>
        </p:nvSpPr>
        <p:spPr bwMode="auto">
          <a:xfrm>
            <a:off x="6110288" y="4608513"/>
            <a:ext cx="1587" cy="952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34" name="Line 373"/>
          <p:cNvSpPr>
            <a:spLocks noChangeShapeType="1"/>
          </p:cNvSpPr>
          <p:nvPr/>
        </p:nvSpPr>
        <p:spPr bwMode="auto">
          <a:xfrm>
            <a:off x="6110288" y="4629150"/>
            <a:ext cx="1587" cy="952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35" name="Line 374"/>
          <p:cNvSpPr>
            <a:spLocks noChangeShapeType="1"/>
          </p:cNvSpPr>
          <p:nvPr/>
        </p:nvSpPr>
        <p:spPr bwMode="auto">
          <a:xfrm>
            <a:off x="6110288" y="4649788"/>
            <a:ext cx="1587" cy="952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36" name="Line 375"/>
          <p:cNvSpPr>
            <a:spLocks noChangeShapeType="1"/>
          </p:cNvSpPr>
          <p:nvPr/>
        </p:nvSpPr>
        <p:spPr bwMode="auto">
          <a:xfrm>
            <a:off x="6110288" y="4670425"/>
            <a:ext cx="1587" cy="952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37" name="Line 376"/>
          <p:cNvSpPr>
            <a:spLocks noChangeShapeType="1"/>
          </p:cNvSpPr>
          <p:nvPr/>
        </p:nvSpPr>
        <p:spPr bwMode="auto">
          <a:xfrm>
            <a:off x="6110288" y="4691063"/>
            <a:ext cx="1587" cy="952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38" name="Line 377"/>
          <p:cNvSpPr>
            <a:spLocks noChangeShapeType="1"/>
          </p:cNvSpPr>
          <p:nvPr/>
        </p:nvSpPr>
        <p:spPr bwMode="auto">
          <a:xfrm>
            <a:off x="6110288" y="4711700"/>
            <a:ext cx="1587" cy="952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39" name="Line 378"/>
          <p:cNvSpPr>
            <a:spLocks noChangeShapeType="1"/>
          </p:cNvSpPr>
          <p:nvPr/>
        </p:nvSpPr>
        <p:spPr bwMode="auto">
          <a:xfrm>
            <a:off x="6110288" y="4732338"/>
            <a:ext cx="1587" cy="952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40" name="Line 379"/>
          <p:cNvSpPr>
            <a:spLocks noChangeShapeType="1"/>
          </p:cNvSpPr>
          <p:nvPr/>
        </p:nvSpPr>
        <p:spPr bwMode="auto">
          <a:xfrm>
            <a:off x="6110288" y="4752975"/>
            <a:ext cx="1587" cy="952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41" name="Line 380"/>
          <p:cNvSpPr>
            <a:spLocks noChangeShapeType="1"/>
          </p:cNvSpPr>
          <p:nvPr/>
        </p:nvSpPr>
        <p:spPr bwMode="auto">
          <a:xfrm>
            <a:off x="6110288" y="4773613"/>
            <a:ext cx="1587" cy="7937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42" name="Line 381"/>
          <p:cNvSpPr>
            <a:spLocks noChangeShapeType="1"/>
          </p:cNvSpPr>
          <p:nvPr/>
        </p:nvSpPr>
        <p:spPr bwMode="auto">
          <a:xfrm flipH="1">
            <a:off x="6100763" y="2952750"/>
            <a:ext cx="9525" cy="1588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43" name="Line 382"/>
          <p:cNvSpPr>
            <a:spLocks noChangeShapeType="1"/>
          </p:cNvSpPr>
          <p:nvPr/>
        </p:nvSpPr>
        <p:spPr bwMode="auto">
          <a:xfrm flipH="1">
            <a:off x="6080125" y="2952750"/>
            <a:ext cx="9525" cy="1588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44" name="Line 383"/>
          <p:cNvSpPr>
            <a:spLocks noChangeShapeType="1"/>
          </p:cNvSpPr>
          <p:nvPr/>
        </p:nvSpPr>
        <p:spPr bwMode="auto">
          <a:xfrm flipH="1">
            <a:off x="6059488" y="2952750"/>
            <a:ext cx="9525" cy="1588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45" name="Line 384"/>
          <p:cNvSpPr>
            <a:spLocks noChangeShapeType="1"/>
          </p:cNvSpPr>
          <p:nvPr/>
        </p:nvSpPr>
        <p:spPr bwMode="auto">
          <a:xfrm flipH="1">
            <a:off x="6038850" y="2952750"/>
            <a:ext cx="9525" cy="1588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46" name="Line 385"/>
          <p:cNvSpPr>
            <a:spLocks noChangeShapeType="1"/>
          </p:cNvSpPr>
          <p:nvPr/>
        </p:nvSpPr>
        <p:spPr bwMode="auto">
          <a:xfrm flipH="1">
            <a:off x="6018213" y="2952750"/>
            <a:ext cx="9525" cy="1588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47" name="Line 386"/>
          <p:cNvSpPr>
            <a:spLocks noChangeShapeType="1"/>
          </p:cNvSpPr>
          <p:nvPr/>
        </p:nvSpPr>
        <p:spPr bwMode="auto">
          <a:xfrm flipH="1">
            <a:off x="5997575" y="2952750"/>
            <a:ext cx="9525" cy="1588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48" name="Line 387"/>
          <p:cNvSpPr>
            <a:spLocks noChangeShapeType="1"/>
          </p:cNvSpPr>
          <p:nvPr/>
        </p:nvSpPr>
        <p:spPr bwMode="auto">
          <a:xfrm flipH="1">
            <a:off x="5976938" y="2952750"/>
            <a:ext cx="9525" cy="1588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49" name="Line 388"/>
          <p:cNvSpPr>
            <a:spLocks noChangeShapeType="1"/>
          </p:cNvSpPr>
          <p:nvPr/>
        </p:nvSpPr>
        <p:spPr bwMode="auto">
          <a:xfrm flipH="1">
            <a:off x="5956300" y="2952750"/>
            <a:ext cx="9525" cy="1588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50" name="Line 389"/>
          <p:cNvSpPr>
            <a:spLocks noChangeShapeType="1"/>
          </p:cNvSpPr>
          <p:nvPr/>
        </p:nvSpPr>
        <p:spPr bwMode="auto">
          <a:xfrm flipH="1">
            <a:off x="5935663" y="2952750"/>
            <a:ext cx="9525" cy="1588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51" name="Line 390"/>
          <p:cNvSpPr>
            <a:spLocks noChangeShapeType="1"/>
          </p:cNvSpPr>
          <p:nvPr/>
        </p:nvSpPr>
        <p:spPr bwMode="auto">
          <a:xfrm flipH="1">
            <a:off x="5915025" y="2952750"/>
            <a:ext cx="9525" cy="1588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52" name="Line 391"/>
          <p:cNvSpPr>
            <a:spLocks noChangeShapeType="1"/>
          </p:cNvSpPr>
          <p:nvPr/>
        </p:nvSpPr>
        <p:spPr bwMode="auto">
          <a:xfrm flipH="1">
            <a:off x="5894388" y="2952750"/>
            <a:ext cx="9525" cy="1588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53" name="Line 392"/>
          <p:cNvSpPr>
            <a:spLocks noChangeShapeType="1"/>
          </p:cNvSpPr>
          <p:nvPr/>
        </p:nvSpPr>
        <p:spPr bwMode="auto">
          <a:xfrm flipH="1">
            <a:off x="5873750" y="2952750"/>
            <a:ext cx="9525" cy="1588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54" name="Line 393"/>
          <p:cNvSpPr>
            <a:spLocks noChangeShapeType="1"/>
          </p:cNvSpPr>
          <p:nvPr/>
        </p:nvSpPr>
        <p:spPr bwMode="auto">
          <a:xfrm flipH="1">
            <a:off x="5853113" y="2952750"/>
            <a:ext cx="9525" cy="1588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55" name="Line 394"/>
          <p:cNvSpPr>
            <a:spLocks noChangeShapeType="1"/>
          </p:cNvSpPr>
          <p:nvPr/>
        </p:nvSpPr>
        <p:spPr bwMode="auto">
          <a:xfrm flipH="1">
            <a:off x="5832475" y="2952750"/>
            <a:ext cx="9525" cy="1588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56" name="Line 395"/>
          <p:cNvSpPr>
            <a:spLocks noChangeShapeType="1"/>
          </p:cNvSpPr>
          <p:nvPr/>
        </p:nvSpPr>
        <p:spPr bwMode="auto">
          <a:xfrm flipH="1">
            <a:off x="5811838" y="2952750"/>
            <a:ext cx="9525" cy="1588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57" name="Line 396"/>
          <p:cNvSpPr>
            <a:spLocks noChangeShapeType="1"/>
          </p:cNvSpPr>
          <p:nvPr/>
        </p:nvSpPr>
        <p:spPr bwMode="auto">
          <a:xfrm flipH="1">
            <a:off x="5791200" y="2952750"/>
            <a:ext cx="9525" cy="1588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58" name="Line 397"/>
          <p:cNvSpPr>
            <a:spLocks noChangeShapeType="1"/>
          </p:cNvSpPr>
          <p:nvPr/>
        </p:nvSpPr>
        <p:spPr bwMode="auto">
          <a:xfrm flipH="1">
            <a:off x="5770563" y="2952750"/>
            <a:ext cx="9525" cy="1588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59" name="Line 398"/>
          <p:cNvSpPr>
            <a:spLocks noChangeShapeType="1"/>
          </p:cNvSpPr>
          <p:nvPr/>
        </p:nvSpPr>
        <p:spPr bwMode="auto">
          <a:xfrm flipH="1">
            <a:off x="5749925" y="2952750"/>
            <a:ext cx="9525" cy="1588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60" name="Line 399"/>
          <p:cNvSpPr>
            <a:spLocks noChangeShapeType="1"/>
          </p:cNvSpPr>
          <p:nvPr/>
        </p:nvSpPr>
        <p:spPr bwMode="auto">
          <a:xfrm flipH="1">
            <a:off x="5729288" y="2952750"/>
            <a:ext cx="9525" cy="1588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61" name="Line 400"/>
          <p:cNvSpPr>
            <a:spLocks noChangeShapeType="1"/>
          </p:cNvSpPr>
          <p:nvPr/>
        </p:nvSpPr>
        <p:spPr bwMode="auto">
          <a:xfrm flipH="1">
            <a:off x="5708650" y="2952750"/>
            <a:ext cx="9525" cy="1588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62" name="Line 401"/>
          <p:cNvSpPr>
            <a:spLocks noChangeShapeType="1"/>
          </p:cNvSpPr>
          <p:nvPr/>
        </p:nvSpPr>
        <p:spPr bwMode="auto">
          <a:xfrm flipH="1">
            <a:off x="5688013" y="2952750"/>
            <a:ext cx="9525" cy="1588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63" name="Line 402"/>
          <p:cNvSpPr>
            <a:spLocks noChangeShapeType="1"/>
          </p:cNvSpPr>
          <p:nvPr/>
        </p:nvSpPr>
        <p:spPr bwMode="auto">
          <a:xfrm flipH="1">
            <a:off x="5667375" y="2952750"/>
            <a:ext cx="9525" cy="1588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64" name="Line 403"/>
          <p:cNvSpPr>
            <a:spLocks noChangeShapeType="1"/>
          </p:cNvSpPr>
          <p:nvPr/>
        </p:nvSpPr>
        <p:spPr bwMode="auto">
          <a:xfrm flipH="1">
            <a:off x="5646738" y="2952750"/>
            <a:ext cx="9525" cy="1588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65" name="Line 404"/>
          <p:cNvSpPr>
            <a:spLocks noChangeShapeType="1"/>
          </p:cNvSpPr>
          <p:nvPr/>
        </p:nvSpPr>
        <p:spPr bwMode="auto">
          <a:xfrm flipH="1">
            <a:off x="5626100" y="2952750"/>
            <a:ext cx="9525" cy="1588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66" name="Line 405"/>
          <p:cNvSpPr>
            <a:spLocks noChangeShapeType="1"/>
          </p:cNvSpPr>
          <p:nvPr/>
        </p:nvSpPr>
        <p:spPr bwMode="auto">
          <a:xfrm flipH="1">
            <a:off x="5605463" y="2952750"/>
            <a:ext cx="9525" cy="1588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67" name="Line 406"/>
          <p:cNvSpPr>
            <a:spLocks noChangeShapeType="1"/>
          </p:cNvSpPr>
          <p:nvPr/>
        </p:nvSpPr>
        <p:spPr bwMode="auto">
          <a:xfrm flipH="1">
            <a:off x="5584825" y="2952750"/>
            <a:ext cx="9525" cy="1588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68" name="Line 407"/>
          <p:cNvSpPr>
            <a:spLocks noChangeShapeType="1"/>
          </p:cNvSpPr>
          <p:nvPr/>
        </p:nvSpPr>
        <p:spPr bwMode="auto">
          <a:xfrm flipH="1">
            <a:off x="5564188" y="2952750"/>
            <a:ext cx="9525" cy="1588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69" name="Line 408"/>
          <p:cNvSpPr>
            <a:spLocks noChangeShapeType="1"/>
          </p:cNvSpPr>
          <p:nvPr/>
        </p:nvSpPr>
        <p:spPr bwMode="auto">
          <a:xfrm flipH="1">
            <a:off x="5543550" y="2952750"/>
            <a:ext cx="9525" cy="1588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70" name="Line 409"/>
          <p:cNvSpPr>
            <a:spLocks noChangeShapeType="1"/>
          </p:cNvSpPr>
          <p:nvPr/>
        </p:nvSpPr>
        <p:spPr bwMode="auto">
          <a:xfrm flipH="1">
            <a:off x="5522913" y="2952750"/>
            <a:ext cx="9525" cy="1588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71" name="Line 410"/>
          <p:cNvSpPr>
            <a:spLocks noChangeShapeType="1"/>
          </p:cNvSpPr>
          <p:nvPr/>
        </p:nvSpPr>
        <p:spPr bwMode="auto">
          <a:xfrm flipH="1">
            <a:off x="5502275" y="2952750"/>
            <a:ext cx="9525" cy="1588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72" name="Line 411"/>
          <p:cNvSpPr>
            <a:spLocks noChangeShapeType="1"/>
          </p:cNvSpPr>
          <p:nvPr/>
        </p:nvSpPr>
        <p:spPr bwMode="auto">
          <a:xfrm flipH="1">
            <a:off x="5481638" y="2952750"/>
            <a:ext cx="9525" cy="1588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73" name="Line 412"/>
          <p:cNvSpPr>
            <a:spLocks noChangeShapeType="1"/>
          </p:cNvSpPr>
          <p:nvPr/>
        </p:nvSpPr>
        <p:spPr bwMode="auto">
          <a:xfrm flipH="1">
            <a:off x="5461000" y="2952750"/>
            <a:ext cx="9525" cy="1588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74" name="Line 413"/>
          <p:cNvSpPr>
            <a:spLocks noChangeShapeType="1"/>
          </p:cNvSpPr>
          <p:nvPr/>
        </p:nvSpPr>
        <p:spPr bwMode="auto">
          <a:xfrm flipH="1">
            <a:off x="5440363" y="2952750"/>
            <a:ext cx="9525" cy="1588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75" name="Line 414"/>
          <p:cNvSpPr>
            <a:spLocks noChangeShapeType="1"/>
          </p:cNvSpPr>
          <p:nvPr/>
        </p:nvSpPr>
        <p:spPr bwMode="auto">
          <a:xfrm flipH="1">
            <a:off x="5419725" y="2952750"/>
            <a:ext cx="9525" cy="1588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76" name="Line 415"/>
          <p:cNvSpPr>
            <a:spLocks noChangeShapeType="1"/>
          </p:cNvSpPr>
          <p:nvPr/>
        </p:nvSpPr>
        <p:spPr bwMode="auto">
          <a:xfrm flipH="1">
            <a:off x="5399088" y="2952750"/>
            <a:ext cx="9525" cy="1588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77" name="Line 416"/>
          <p:cNvSpPr>
            <a:spLocks noChangeShapeType="1"/>
          </p:cNvSpPr>
          <p:nvPr/>
        </p:nvSpPr>
        <p:spPr bwMode="auto">
          <a:xfrm flipH="1">
            <a:off x="5378450" y="2952750"/>
            <a:ext cx="9525" cy="1588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78" name="Line 417"/>
          <p:cNvSpPr>
            <a:spLocks noChangeShapeType="1"/>
          </p:cNvSpPr>
          <p:nvPr/>
        </p:nvSpPr>
        <p:spPr bwMode="auto">
          <a:xfrm flipH="1">
            <a:off x="5357813" y="2952750"/>
            <a:ext cx="9525" cy="1588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79" name="Line 418"/>
          <p:cNvSpPr>
            <a:spLocks noChangeShapeType="1"/>
          </p:cNvSpPr>
          <p:nvPr/>
        </p:nvSpPr>
        <p:spPr bwMode="auto">
          <a:xfrm flipH="1">
            <a:off x="5337175" y="2952750"/>
            <a:ext cx="9525" cy="1588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80" name="Line 419"/>
          <p:cNvSpPr>
            <a:spLocks noChangeShapeType="1"/>
          </p:cNvSpPr>
          <p:nvPr/>
        </p:nvSpPr>
        <p:spPr bwMode="auto">
          <a:xfrm flipH="1">
            <a:off x="5316538" y="2952750"/>
            <a:ext cx="9525" cy="1588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81" name="Line 420"/>
          <p:cNvSpPr>
            <a:spLocks noChangeShapeType="1"/>
          </p:cNvSpPr>
          <p:nvPr/>
        </p:nvSpPr>
        <p:spPr bwMode="auto">
          <a:xfrm flipH="1">
            <a:off x="5299075" y="2952750"/>
            <a:ext cx="6350" cy="1588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82" name="Line 421"/>
          <p:cNvSpPr>
            <a:spLocks noChangeShapeType="1"/>
          </p:cNvSpPr>
          <p:nvPr/>
        </p:nvSpPr>
        <p:spPr bwMode="auto">
          <a:xfrm flipH="1">
            <a:off x="5694363" y="3968750"/>
            <a:ext cx="11112" cy="1588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83" name="Line 422"/>
          <p:cNvSpPr>
            <a:spLocks noChangeShapeType="1"/>
          </p:cNvSpPr>
          <p:nvPr/>
        </p:nvSpPr>
        <p:spPr bwMode="auto">
          <a:xfrm flipH="1">
            <a:off x="5673725" y="3968750"/>
            <a:ext cx="11113" cy="1588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84" name="Line 423"/>
          <p:cNvSpPr>
            <a:spLocks noChangeShapeType="1"/>
          </p:cNvSpPr>
          <p:nvPr/>
        </p:nvSpPr>
        <p:spPr bwMode="auto">
          <a:xfrm flipH="1">
            <a:off x="5653088" y="3968750"/>
            <a:ext cx="11112" cy="1588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85" name="Line 424"/>
          <p:cNvSpPr>
            <a:spLocks noChangeShapeType="1"/>
          </p:cNvSpPr>
          <p:nvPr/>
        </p:nvSpPr>
        <p:spPr bwMode="auto">
          <a:xfrm flipH="1">
            <a:off x="5632450" y="3968750"/>
            <a:ext cx="11113" cy="1588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86" name="Line 425"/>
          <p:cNvSpPr>
            <a:spLocks noChangeShapeType="1"/>
          </p:cNvSpPr>
          <p:nvPr/>
        </p:nvSpPr>
        <p:spPr bwMode="auto">
          <a:xfrm flipH="1">
            <a:off x="5611813" y="3968750"/>
            <a:ext cx="11112" cy="1588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87" name="Line 426"/>
          <p:cNvSpPr>
            <a:spLocks noChangeShapeType="1"/>
          </p:cNvSpPr>
          <p:nvPr/>
        </p:nvSpPr>
        <p:spPr bwMode="auto">
          <a:xfrm flipH="1">
            <a:off x="5591175" y="3968750"/>
            <a:ext cx="11113" cy="1588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88" name="Line 427"/>
          <p:cNvSpPr>
            <a:spLocks noChangeShapeType="1"/>
          </p:cNvSpPr>
          <p:nvPr/>
        </p:nvSpPr>
        <p:spPr bwMode="auto">
          <a:xfrm flipH="1">
            <a:off x="5570538" y="3968750"/>
            <a:ext cx="11112" cy="1588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89" name="Line 428"/>
          <p:cNvSpPr>
            <a:spLocks noChangeShapeType="1"/>
          </p:cNvSpPr>
          <p:nvPr/>
        </p:nvSpPr>
        <p:spPr bwMode="auto">
          <a:xfrm flipH="1">
            <a:off x="5549900" y="3968750"/>
            <a:ext cx="11113" cy="1588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90" name="Line 429"/>
          <p:cNvSpPr>
            <a:spLocks noChangeShapeType="1"/>
          </p:cNvSpPr>
          <p:nvPr/>
        </p:nvSpPr>
        <p:spPr bwMode="auto">
          <a:xfrm flipH="1">
            <a:off x="5529263" y="3968750"/>
            <a:ext cx="11112" cy="1588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91" name="Line 430"/>
          <p:cNvSpPr>
            <a:spLocks noChangeShapeType="1"/>
          </p:cNvSpPr>
          <p:nvPr/>
        </p:nvSpPr>
        <p:spPr bwMode="auto">
          <a:xfrm flipH="1">
            <a:off x="5508625" y="3968750"/>
            <a:ext cx="11113" cy="1588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92" name="Line 431"/>
          <p:cNvSpPr>
            <a:spLocks noChangeShapeType="1"/>
          </p:cNvSpPr>
          <p:nvPr/>
        </p:nvSpPr>
        <p:spPr bwMode="auto">
          <a:xfrm flipH="1">
            <a:off x="5487988" y="3968750"/>
            <a:ext cx="11112" cy="1588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93" name="Line 432"/>
          <p:cNvSpPr>
            <a:spLocks noChangeShapeType="1"/>
          </p:cNvSpPr>
          <p:nvPr/>
        </p:nvSpPr>
        <p:spPr bwMode="auto">
          <a:xfrm flipH="1">
            <a:off x="5467350" y="3968750"/>
            <a:ext cx="11113" cy="1588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94" name="Line 433"/>
          <p:cNvSpPr>
            <a:spLocks noChangeShapeType="1"/>
          </p:cNvSpPr>
          <p:nvPr/>
        </p:nvSpPr>
        <p:spPr bwMode="auto">
          <a:xfrm flipH="1">
            <a:off x="5446713" y="3968750"/>
            <a:ext cx="11112" cy="1588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95" name="Line 434"/>
          <p:cNvSpPr>
            <a:spLocks noChangeShapeType="1"/>
          </p:cNvSpPr>
          <p:nvPr/>
        </p:nvSpPr>
        <p:spPr bwMode="auto">
          <a:xfrm flipH="1">
            <a:off x="5426075" y="3968750"/>
            <a:ext cx="11113" cy="1588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96" name="Line 435"/>
          <p:cNvSpPr>
            <a:spLocks noChangeShapeType="1"/>
          </p:cNvSpPr>
          <p:nvPr/>
        </p:nvSpPr>
        <p:spPr bwMode="auto">
          <a:xfrm flipH="1">
            <a:off x="5405438" y="3968750"/>
            <a:ext cx="11112" cy="1588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97" name="Line 436"/>
          <p:cNvSpPr>
            <a:spLocks noChangeShapeType="1"/>
          </p:cNvSpPr>
          <p:nvPr/>
        </p:nvSpPr>
        <p:spPr bwMode="auto">
          <a:xfrm flipH="1">
            <a:off x="5384800" y="3968750"/>
            <a:ext cx="11113" cy="1588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98" name="Line 437"/>
          <p:cNvSpPr>
            <a:spLocks noChangeShapeType="1"/>
          </p:cNvSpPr>
          <p:nvPr/>
        </p:nvSpPr>
        <p:spPr bwMode="auto">
          <a:xfrm flipH="1">
            <a:off x="5364163" y="3968750"/>
            <a:ext cx="11112" cy="1588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99" name="Line 438"/>
          <p:cNvSpPr>
            <a:spLocks noChangeShapeType="1"/>
          </p:cNvSpPr>
          <p:nvPr/>
        </p:nvSpPr>
        <p:spPr bwMode="auto">
          <a:xfrm flipH="1">
            <a:off x="5343525" y="3968750"/>
            <a:ext cx="11113" cy="1588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0" name="Line 439"/>
          <p:cNvSpPr>
            <a:spLocks noChangeShapeType="1"/>
          </p:cNvSpPr>
          <p:nvPr/>
        </p:nvSpPr>
        <p:spPr bwMode="auto">
          <a:xfrm flipH="1">
            <a:off x="5322888" y="3968750"/>
            <a:ext cx="11112" cy="1588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1" name="Line 440"/>
          <p:cNvSpPr>
            <a:spLocks noChangeShapeType="1"/>
          </p:cNvSpPr>
          <p:nvPr/>
        </p:nvSpPr>
        <p:spPr bwMode="auto">
          <a:xfrm flipH="1">
            <a:off x="5302250" y="3968750"/>
            <a:ext cx="11113" cy="1588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2" name="Line 441"/>
          <p:cNvSpPr>
            <a:spLocks noChangeShapeType="1"/>
          </p:cNvSpPr>
          <p:nvPr/>
        </p:nvSpPr>
        <p:spPr bwMode="auto">
          <a:xfrm>
            <a:off x="5603875" y="4678363"/>
            <a:ext cx="395288" cy="1587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3" name="Freeform 442"/>
          <p:cNvSpPr/>
          <p:nvPr/>
        </p:nvSpPr>
        <p:spPr bwMode="auto">
          <a:xfrm>
            <a:off x="5989638" y="4638675"/>
            <a:ext cx="120650" cy="80963"/>
          </a:xfrm>
          <a:custGeom>
            <a:avLst/>
            <a:gdLst>
              <a:gd name="T0" fmla="*/ 0 w 76"/>
              <a:gd name="T1" fmla="*/ 0 h 51"/>
              <a:gd name="T2" fmla="*/ 120650 w 76"/>
              <a:gd name="T3" fmla="*/ 39688 h 51"/>
              <a:gd name="T4" fmla="*/ 0 w 76"/>
              <a:gd name="T5" fmla="*/ 80963 h 51"/>
              <a:gd name="T6" fmla="*/ 0 w 76"/>
              <a:gd name="T7" fmla="*/ 0 h 51"/>
              <a:gd name="T8" fmla="*/ 0 60000 65536"/>
              <a:gd name="T9" fmla="*/ 0 60000 65536"/>
              <a:gd name="T10" fmla="*/ 0 60000 65536"/>
              <a:gd name="T11" fmla="*/ 0 60000 65536"/>
              <a:gd name="T12" fmla="*/ 0 w 76"/>
              <a:gd name="T13" fmla="*/ 0 h 51"/>
              <a:gd name="T14" fmla="*/ 76 w 76"/>
              <a:gd name="T15" fmla="*/ 51 h 5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6" h="51">
                <a:moveTo>
                  <a:pt x="0" y="0"/>
                </a:moveTo>
                <a:lnTo>
                  <a:pt x="76" y="25"/>
                </a:lnTo>
                <a:lnTo>
                  <a:pt x="0" y="51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28575">
            <a:noFill/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4" name="Line 443"/>
          <p:cNvSpPr>
            <a:spLocks noChangeShapeType="1"/>
          </p:cNvSpPr>
          <p:nvPr/>
        </p:nvSpPr>
        <p:spPr bwMode="auto">
          <a:xfrm>
            <a:off x="6627813" y="4678363"/>
            <a:ext cx="396875" cy="1587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5" name="Freeform 444"/>
          <p:cNvSpPr/>
          <p:nvPr/>
        </p:nvSpPr>
        <p:spPr bwMode="auto">
          <a:xfrm>
            <a:off x="6518275" y="4638675"/>
            <a:ext cx="120650" cy="80963"/>
          </a:xfrm>
          <a:custGeom>
            <a:avLst/>
            <a:gdLst>
              <a:gd name="T0" fmla="*/ 120650 w 76"/>
              <a:gd name="T1" fmla="*/ 80963 h 51"/>
              <a:gd name="T2" fmla="*/ 0 w 76"/>
              <a:gd name="T3" fmla="*/ 39688 h 51"/>
              <a:gd name="T4" fmla="*/ 120650 w 76"/>
              <a:gd name="T5" fmla="*/ 0 h 51"/>
              <a:gd name="T6" fmla="*/ 120650 w 76"/>
              <a:gd name="T7" fmla="*/ 80963 h 51"/>
              <a:gd name="T8" fmla="*/ 0 60000 65536"/>
              <a:gd name="T9" fmla="*/ 0 60000 65536"/>
              <a:gd name="T10" fmla="*/ 0 60000 65536"/>
              <a:gd name="T11" fmla="*/ 0 60000 65536"/>
              <a:gd name="T12" fmla="*/ 0 w 76"/>
              <a:gd name="T13" fmla="*/ 0 h 51"/>
              <a:gd name="T14" fmla="*/ 76 w 76"/>
              <a:gd name="T15" fmla="*/ 51 h 5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6" h="51">
                <a:moveTo>
                  <a:pt x="76" y="51"/>
                </a:moveTo>
                <a:lnTo>
                  <a:pt x="0" y="25"/>
                </a:lnTo>
                <a:lnTo>
                  <a:pt x="76" y="0"/>
                </a:lnTo>
                <a:lnTo>
                  <a:pt x="76" y="51"/>
                </a:lnTo>
                <a:close/>
              </a:path>
            </a:pathLst>
          </a:custGeom>
          <a:solidFill>
            <a:srgbClr val="000000"/>
          </a:solidFill>
          <a:ln w="28575">
            <a:noFill/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6" name="Rectangle 446"/>
          <p:cNvSpPr>
            <a:spLocks noChangeArrowheads="1"/>
          </p:cNvSpPr>
          <p:nvPr/>
        </p:nvSpPr>
        <p:spPr bwMode="auto">
          <a:xfrm>
            <a:off x="5029200" y="2057400"/>
            <a:ext cx="112713" cy="244475"/>
          </a:xfrm>
          <a:prstGeom prst="rect">
            <a:avLst/>
          </a:prstGeom>
          <a:noFill/>
          <a:ln w="28575">
            <a:noFill/>
            <a:miter lim="800000"/>
          </a:ln>
        </p:spPr>
        <p:txBody>
          <a:bodyPr wrap="none" lIns="0" tIns="0" rIns="0" bIns="0">
            <a:spAutoFit/>
          </a:bodyPr>
          <a:lstStyle/>
          <a:p>
            <a:r>
              <a:rPr lang="en-US" altLang="zh-CN" sz="1600" b="1">
                <a:solidFill>
                  <a:srgbClr val="000000"/>
                </a:solidFill>
              </a:rPr>
              <a:t>n</a:t>
            </a:r>
            <a:endParaRPr lang="en-US" altLang="zh-CN" sz="2800" b="1"/>
          </a:p>
        </p:txBody>
      </p:sp>
      <p:sp>
        <p:nvSpPr>
          <p:cNvPr id="407" name="Rectangle 447"/>
          <p:cNvSpPr>
            <a:spLocks noChangeArrowheads="1"/>
          </p:cNvSpPr>
          <p:nvPr/>
        </p:nvSpPr>
        <p:spPr bwMode="auto">
          <a:xfrm>
            <a:off x="4922838" y="2870200"/>
            <a:ext cx="355600" cy="244475"/>
          </a:xfrm>
          <a:prstGeom prst="rect">
            <a:avLst/>
          </a:prstGeom>
          <a:noFill/>
          <a:ln w="28575">
            <a:noFill/>
            <a:miter lim="800000"/>
          </a:ln>
        </p:spPr>
        <p:txBody>
          <a:bodyPr wrap="none" lIns="0" tIns="0" rIns="0" bIns="0">
            <a:spAutoFit/>
          </a:bodyPr>
          <a:lstStyle/>
          <a:p>
            <a:r>
              <a:rPr lang="en-US" altLang="zh-CN" sz="1600" b="1">
                <a:solidFill>
                  <a:srgbClr val="000000"/>
                </a:solidFill>
              </a:rPr>
              <a:t>3.59</a:t>
            </a:r>
            <a:endParaRPr lang="en-US" altLang="zh-CN" sz="2800" b="1"/>
          </a:p>
        </p:txBody>
      </p:sp>
      <p:sp>
        <p:nvSpPr>
          <p:cNvPr id="408" name="Rectangle 448"/>
          <p:cNvSpPr>
            <a:spLocks noChangeArrowheads="1"/>
          </p:cNvSpPr>
          <p:nvPr/>
        </p:nvSpPr>
        <p:spPr bwMode="auto">
          <a:xfrm>
            <a:off x="4945063" y="3860800"/>
            <a:ext cx="355600" cy="244475"/>
          </a:xfrm>
          <a:prstGeom prst="rect">
            <a:avLst/>
          </a:prstGeom>
          <a:noFill/>
          <a:ln w="28575">
            <a:noFill/>
            <a:miter lim="800000"/>
          </a:ln>
        </p:spPr>
        <p:txBody>
          <a:bodyPr wrap="none" lIns="0" tIns="0" rIns="0" bIns="0">
            <a:spAutoFit/>
          </a:bodyPr>
          <a:lstStyle/>
          <a:p>
            <a:r>
              <a:rPr lang="en-US" altLang="zh-CN" sz="1600" b="1">
                <a:solidFill>
                  <a:srgbClr val="000000"/>
                </a:solidFill>
              </a:rPr>
              <a:t>3.29</a:t>
            </a:r>
            <a:endParaRPr lang="en-US" altLang="zh-CN" sz="2800" b="1"/>
          </a:p>
        </p:txBody>
      </p:sp>
      <p:sp>
        <p:nvSpPr>
          <p:cNvPr id="409" name="Rectangle 449"/>
          <p:cNvSpPr>
            <a:spLocks noChangeArrowheads="1"/>
          </p:cNvSpPr>
          <p:nvPr/>
        </p:nvSpPr>
        <p:spPr bwMode="auto">
          <a:xfrm>
            <a:off x="7431088" y="4657725"/>
            <a:ext cx="101600" cy="244475"/>
          </a:xfrm>
          <a:prstGeom prst="rect">
            <a:avLst/>
          </a:prstGeom>
          <a:noFill/>
          <a:ln w="28575">
            <a:noFill/>
            <a:miter lim="800000"/>
          </a:ln>
        </p:spPr>
        <p:txBody>
          <a:bodyPr wrap="none" lIns="0" tIns="0" rIns="0" bIns="0">
            <a:spAutoFit/>
          </a:bodyPr>
          <a:lstStyle/>
          <a:p>
            <a:r>
              <a:rPr lang="en-US" altLang="zh-CN" sz="1600" b="1">
                <a:solidFill>
                  <a:srgbClr val="000000"/>
                </a:solidFill>
              </a:rPr>
              <a:t>x</a:t>
            </a:r>
            <a:endParaRPr lang="en-US" altLang="zh-CN" sz="2800" b="1"/>
          </a:p>
        </p:txBody>
      </p:sp>
      <p:sp>
        <p:nvSpPr>
          <p:cNvPr id="410" name="Rectangle 450"/>
          <p:cNvSpPr>
            <a:spLocks noChangeArrowheads="1"/>
          </p:cNvSpPr>
          <p:nvPr/>
        </p:nvSpPr>
        <p:spPr bwMode="auto">
          <a:xfrm>
            <a:off x="6075363" y="4749800"/>
            <a:ext cx="638175" cy="244475"/>
          </a:xfrm>
          <a:prstGeom prst="rect">
            <a:avLst/>
          </a:prstGeom>
          <a:noFill/>
          <a:ln w="28575">
            <a:noFill/>
            <a:miter lim="800000"/>
          </a:ln>
        </p:spPr>
        <p:txBody>
          <a:bodyPr wrap="none" lIns="0" tIns="0" rIns="0" bIns="0">
            <a:spAutoFit/>
          </a:bodyPr>
          <a:lstStyle/>
          <a:p>
            <a:r>
              <a:rPr lang="en-US" altLang="zh-CN" sz="1600" b="1">
                <a:solidFill>
                  <a:srgbClr val="000000"/>
                </a:solidFill>
              </a:rPr>
              <a:t>100 nm</a:t>
            </a:r>
            <a:endParaRPr lang="en-US" altLang="zh-CN" sz="2800" b="1"/>
          </a:p>
        </p:txBody>
      </p:sp>
      <p:sp>
        <p:nvSpPr>
          <p:cNvPr id="411" name="Line 451"/>
          <p:cNvSpPr>
            <a:spLocks noChangeShapeType="1"/>
          </p:cNvSpPr>
          <p:nvPr/>
        </p:nvSpPr>
        <p:spPr bwMode="auto">
          <a:xfrm>
            <a:off x="6719888" y="2741613"/>
            <a:ext cx="1016000" cy="1587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12" name="Line 452"/>
          <p:cNvSpPr>
            <a:spLocks noChangeShapeType="1"/>
          </p:cNvSpPr>
          <p:nvPr/>
        </p:nvSpPr>
        <p:spPr bwMode="auto">
          <a:xfrm>
            <a:off x="6719888" y="3046413"/>
            <a:ext cx="1016000" cy="1587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24" name="Rectangle 465"/>
          <p:cNvSpPr>
            <a:spLocks noChangeArrowheads="1"/>
          </p:cNvSpPr>
          <p:nvPr/>
        </p:nvSpPr>
        <p:spPr bwMode="auto">
          <a:xfrm>
            <a:off x="4786314" y="5214950"/>
            <a:ext cx="155575" cy="32226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0" tIns="0" rIns="0" bIns="0">
            <a:spAutoFit/>
          </a:bodyPr>
          <a:lstStyle/>
          <a:p>
            <a:r>
              <a:rPr lang="en-US" altLang="zh-CN" sz="1800">
                <a:solidFill>
                  <a:srgbClr val="000000"/>
                </a:solidFill>
              </a:rPr>
              <a:t> </a:t>
            </a:r>
            <a:endParaRPr lang="en-US" altLang="zh-CN"/>
          </a:p>
        </p:txBody>
      </p:sp>
      <p:grpSp>
        <p:nvGrpSpPr>
          <p:cNvPr id="3" name="组合 2"/>
          <p:cNvGrpSpPr/>
          <p:nvPr/>
        </p:nvGrpSpPr>
        <p:grpSpPr>
          <a:xfrm>
            <a:off x="1192213" y="2141538"/>
            <a:ext cx="2949575" cy="2544762"/>
            <a:chOff x="1192213" y="2141538"/>
            <a:chExt cx="2949575" cy="2544762"/>
          </a:xfrm>
        </p:grpSpPr>
        <p:sp>
          <p:nvSpPr>
            <p:cNvPr id="430" name="Line 17"/>
            <p:cNvSpPr>
              <a:spLocks noChangeShapeType="1"/>
            </p:cNvSpPr>
            <p:nvPr/>
          </p:nvSpPr>
          <p:spPr bwMode="auto">
            <a:xfrm>
              <a:off x="1325563" y="2239963"/>
              <a:ext cx="1587" cy="2411412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1" name="Freeform 18"/>
            <p:cNvSpPr/>
            <p:nvPr/>
          </p:nvSpPr>
          <p:spPr bwMode="auto">
            <a:xfrm>
              <a:off x="1290638" y="2141538"/>
              <a:ext cx="69850" cy="106362"/>
            </a:xfrm>
            <a:custGeom>
              <a:avLst/>
              <a:gdLst>
                <a:gd name="T0" fmla="*/ 0 w 133"/>
                <a:gd name="T1" fmla="*/ 106362 h 202"/>
                <a:gd name="T2" fmla="*/ 34662 w 133"/>
                <a:gd name="T3" fmla="*/ 0 h 202"/>
                <a:gd name="T4" fmla="*/ 69850 w 133"/>
                <a:gd name="T5" fmla="*/ 106362 h 202"/>
                <a:gd name="T6" fmla="*/ 0 w 133"/>
                <a:gd name="T7" fmla="*/ 106362 h 20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33"/>
                <a:gd name="T13" fmla="*/ 0 h 202"/>
                <a:gd name="T14" fmla="*/ 133 w 133"/>
                <a:gd name="T15" fmla="*/ 202 h 20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33" h="202">
                  <a:moveTo>
                    <a:pt x="0" y="202"/>
                  </a:moveTo>
                  <a:lnTo>
                    <a:pt x="66" y="0"/>
                  </a:lnTo>
                  <a:lnTo>
                    <a:pt x="133" y="202"/>
                  </a:lnTo>
                  <a:lnTo>
                    <a:pt x="0" y="202"/>
                  </a:lnTo>
                  <a:close/>
                </a:path>
              </a:pathLst>
            </a:custGeom>
            <a:solidFill>
              <a:srgbClr val="000000"/>
            </a:solidFill>
            <a:ln w="2857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2" name="Line 19"/>
            <p:cNvSpPr>
              <a:spLocks noChangeShapeType="1"/>
            </p:cNvSpPr>
            <p:nvPr/>
          </p:nvSpPr>
          <p:spPr bwMode="auto">
            <a:xfrm>
              <a:off x="1325563" y="4651375"/>
              <a:ext cx="2719387" cy="1588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3" name="Freeform 20"/>
            <p:cNvSpPr/>
            <p:nvPr/>
          </p:nvSpPr>
          <p:spPr bwMode="auto">
            <a:xfrm>
              <a:off x="4037013" y="4614863"/>
              <a:ext cx="104775" cy="71437"/>
            </a:xfrm>
            <a:custGeom>
              <a:avLst/>
              <a:gdLst>
                <a:gd name="T0" fmla="*/ 0 w 198"/>
                <a:gd name="T1" fmla="*/ 0 h 135"/>
                <a:gd name="T2" fmla="*/ 104775 w 198"/>
                <a:gd name="T3" fmla="*/ 35983 h 135"/>
                <a:gd name="T4" fmla="*/ 0 w 198"/>
                <a:gd name="T5" fmla="*/ 71437 h 135"/>
                <a:gd name="T6" fmla="*/ 0 w 198"/>
                <a:gd name="T7" fmla="*/ 0 h 13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8"/>
                <a:gd name="T13" fmla="*/ 0 h 135"/>
                <a:gd name="T14" fmla="*/ 198 w 198"/>
                <a:gd name="T15" fmla="*/ 135 h 13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8" h="135">
                  <a:moveTo>
                    <a:pt x="0" y="0"/>
                  </a:moveTo>
                  <a:lnTo>
                    <a:pt x="198" y="68"/>
                  </a:lnTo>
                  <a:lnTo>
                    <a:pt x="0" y="1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2857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4" name="Line 21"/>
            <p:cNvSpPr>
              <a:spLocks noChangeShapeType="1"/>
            </p:cNvSpPr>
            <p:nvPr/>
          </p:nvSpPr>
          <p:spPr bwMode="auto">
            <a:xfrm>
              <a:off x="1677988" y="2500313"/>
              <a:ext cx="703262" cy="1587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5" name="Line 22"/>
            <p:cNvSpPr>
              <a:spLocks noChangeShapeType="1"/>
            </p:cNvSpPr>
            <p:nvPr/>
          </p:nvSpPr>
          <p:spPr bwMode="auto">
            <a:xfrm>
              <a:off x="2381250" y="2500313"/>
              <a:ext cx="1588" cy="627062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6" name="Line 23"/>
            <p:cNvSpPr>
              <a:spLocks noChangeShapeType="1"/>
            </p:cNvSpPr>
            <p:nvPr/>
          </p:nvSpPr>
          <p:spPr bwMode="auto">
            <a:xfrm>
              <a:off x="2381250" y="3127375"/>
              <a:ext cx="439738" cy="1588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7" name="Line 24"/>
            <p:cNvSpPr>
              <a:spLocks noChangeShapeType="1"/>
            </p:cNvSpPr>
            <p:nvPr/>
          </p:nvSpPr>
          <p:spPr bwMode="auto">
            <a:xfrm flipV="1">
              <a:off x="2820988" y="2500313"/>
              <a:ext cx="1587" cy="627062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8" name="Line 25"/>
            <p:cNvSpPr>
              <a:spLocks noChangeShapeType="1"/>
            </p:cNvSpPr>
            <p:nvPr/>
          </p:nvSpPr>
          <p:spPr bwMode="auto">
            <a:xfrm>
              <a:off x="2820988" y="2500313"/>
              <a:ext cx="792162" cy="1587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9" name="Line 26"/>
            <p:cNvSpPr>
              <a:spLocks noChangeShapeType="1"/>
            </p:cNvSpPr>
            <p:nvPr/>
          </p:nvSpPr>
          <p:spPr bwMode="auto">
            <a:xfrm>
              <a:off x="2381250" y="3484563"/>
              <a:ext cx="1588" cy="449262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0" name="Line 27"/>
            <p:cNvSpPr>
              <a:spLocks noChangeShapeType="1"/>
            </p:cNvSpPr>
            <p:nvPr/>
          </p:nvSpPr>
          <p:spPr bwMode="auto">
            <a:xfrm>
              <a:off x="2381250" y="3484563"/>
              <a:ext cx="439738" cy="1587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1" name="Line 28"/>
            <p:cNvSpPr>
              <a:spLocks noChangeShapeType="1"/>
            </p:cNvSpPr>
            <p:nvPr/>
          </p:nvSpPr>
          <p:spPr bwMode="auto">
            <a:xfrm>
              <a:off x="2820988" y="3484563"/>
              <a:ext cx="1587" cy="449262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2" name="Line 29"/>
            <p:cNvSpPr>
              <a:spLocks noChangeShapeType="1"/>
            </p:cNvSpPr>
            <p:nvPr/>
          </p:nvSpPr>
          <p:spPr bwMode="auto">
            <a:xfrm>
              <a:off x="2820988" y="3933825"/>
              <a:ext cx="792162" cy="1588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3" name="Line 30"/>
            <p:cNvSpPr>
              <a:spLocks noChangeShapeType="1"/>
            </p:cNvSpPr>
            <p:nvPr/>
          </p:nvSpPr>
          <p:spPr bwMode="auto">
            <a:xfrm flipH="1">
              <a:off x="1677988" y="3933825"/>
              <a:ext cx="703262" cy="1588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4" name="Rectangle 31"/>
            <p:cNvSpPr>
              <a:spLocks noChangeArrowheads="1"/>
            </p:cNvSpPr>
            <p:nvPr/>
          </p:nvSpPr>
          <p:spPr bwMode="auto">
            <a:xfrm>
              <a:off x="1887538" y="2211388"/>
              <a:ext cx="123825" cy="244475"/>
            </a:xfrm>
            <a:prstGeom prst="rect">
              <a:avLst/>
            </a:prstGeom>
            <a:noFill/>
            <a:ln w="28575">
              <a:noFill/>
              <a:miter lim="800000"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1600" b="1">
                  <a:solidFill>
                    <a:srgbClr val="000000"/>
                  </a:solidFill>
                </a:rPr>
                <a:t>P</a:t>
              </a:r>
              <a:endParaRPr lang="en-US" altLang="zh-CN" sz="3200" b="1"/>
            </a:p>
          </p:txBody>
        </p:sp>
        <p:sp>
          <p:nvSpPr>
            <p:cNvPr id="445" name="Rectangle 32"/>
            <p:cNvSpPr>
              <a:spLocks noChangeArrowheads="1"/>
            </p:cNvSpPr>
            <p:nvPr/>
          </p:nvSpPr>
          <p:spPr bwMode="auto">
            <a:xfrm>
              <a:off x="3159125" y="2238375"/>
              <a:ext cx="146050" cy="244475"/>
            </a:xfrm>
            <a:prstGeom prst="rect">
              <a:avLst/>
            </a:prstGeom>
            <a:noFill/>
            <a:ln w="28575">
              <a:noFill/>
              <a:miter lim="800000"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1600" b="1">
                  <a:solidFill>
                    <a:srgbClr val="000000"/>
                  </a:solidFill>
                </a:rPr>
                <a:t>N</a:t>
              </a:r>
              <a:endParaRPr lang="en-US" altLang="zh-CN" sz="3200" b="1"/>
            </a:p>
          </p:txBody>
        </p:sp>
        <p:sp>
          <p:nvSpPr>
            <p:cNvPr id="446" name="Freeform 33"/>
            <p:cNvSpPr/>
            <p:nvPr/>
          </p:nvSpPr>
          <p:spPr bwMode="auto">
            <a:xfrm>
              <a:off x="2552700" y="2320925"/>
              <a:ext cx="357188" cy="439738"/>
            </a:xfrm>
            <a:custGeom>
              <a:avLst/>
              <a:gdLst>
                <a:gd name="T0" fmla="*/ 357188 w 673"/>
                <a:gd name="T1" fmla="*/ 0 h 831"/>
                <a:gd name="T2" fmla="*/ 321098 w 673"/>
                <a:gd name="T3" fmla="*/ 11113 h 831"/>
                <a:gd name="T4" fmla="*/ 286069 w 673"/>
                <a:gd name="T5" fmla="*/ 24342 h 831"/>
                <a:gd name="T6" fmla="*/ 252632 w 673"/>
                <a:gd name="T7" fmla="*/ 40217 h 831"/>
                <a:gd name="T8" fmla="*/ 219726 w 673"/>
                <a:gd name="T9" fmla="*/ 59267 h 831"/>
                <a:gd name="T10" fmla="*/ 188943 w 673"/>
                <a:gd name="T11" fmla="*/ 81492 h 831"/>
                <a:gd name="T12" fmla="*/ 159753 w 673"/>
                <a:gd name="T13" fmla="*/ 105833 h 831"/>
                <a:gd name="T14" fmla="*/ 132154 w 673"/>
                <a:gd name="T15" fmla="*/ 131233 h 831"/>
                <a:gd name="T16" fmla="*/ 107740 w 673"/>
                <a:gd name="T17" fmla="*/ 160338 h 831"/>
                <a:gd name="T18" fmla="*/ 84388 w 673"/>
                <a:gd name="T19" fmla="*/ 190500 h 831"/>
                <a:gd name="T20" fmla="*/ 64220 w 673"/>
                <a:gd name="T21" fmla="*/ 222779 h 831"/>
                <a:gd name="T22" fmla="*/ 46174 w 673"/>
                <a:gd name="T23" fmla="*/ 256117 h 831"/>
                <a:gd name="T24" fmla="*/ 31314 w 673"/>
                <a:gd name="T25" fmla="*/ 291042 h 831"/>
                <a:gd name="T26" fmla="*/ 19637 w 673"/>
                <a:gd name="T27" fmla="*/ 327025 h 831"/>
                <a:gd name="T28" fmla="*/ 9553 w 673"/>
                <a:gd name="T29" fmla="*/ 364596 h 831"/>
                <a:gd name="T30" fmla="*/ 3184 w 673"/>
                <a:gd name="T31" fmla="*/ 401638 h 831"/>
                <a:gd name="T32" fmla="*/ 0 w 673"/>
                <a:gd name="T33" fmla="*/ 439738 h 831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673"/>
                <a:gd name="T52" fmla="*/ 0 h 831"/>
                <a:gd name="T53" fmla="*/ 673 w 673"/>
                <a:gd name="T54" fmla="*/ 831 h 831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673" h="831">
                  <a:moveTo>
                    <a:pt x="673" y="0"/>
                  </a:moveTo>
                  <a:lnTo>
                    <a:pt x="605" y="21"/>
                  </a:lnTo>
                  <a:lnTo>
                    <a:pt x="539" y="46"/>
                  </a:lnTo>
                  <a:lnTo>
                    <a:pt x="476" y="76"/>
                  </a:lnTo>
                  <a:lnTo>
                    <a:pt x="414" y="112"/>
                  </a:lnTo>
                  <a:lnTo>
                    <a:pt x="356" y="154"/>
                  </a:lnTo>
                  <a:lnTo>
                    <a:pt x="301" y="200"/>
                  </a:lnTo>
                  <a:lnTo>
                    <a:pt x="249" y="248"/>
                  </a:lnTo>
                  <a:lnTo>
                    <a:pt x="203" y="303"/>
                  </a:lnTo>
                  <a:lnTo>
                    <a:pt x="159" y="360"/>
                  </a:lnTo>
                  <a:lnTo>
                    <a:pt x="121" y="421"/>
                  </a:lnTo>
                  <a:lnTo>
                    <a:pt x="87" y="484"/>
                  </a:lnTo>
                  <a:lnTo>
                    <a:pt x="59" y="550"/>
                  </a:lnTo>
                  <a:lnTo>
                    <a:pt x="37" y="618"/>
                  </a:lnTo>
                  <a:lnTo>
                    <a:pt x="18" y="689"/>
                  </a:lnTo>
                  <a:lnTo>
                    <a:pt x="6" y="759"/>
                  </a:lnTo>
                  <a:lnTo>
                    <a:pt x="0" y="831"/>
                  </a:lnTo>
                </a:path>
              </a:pathLst>
            </a:custGeom>
            <a:noFill/>
            <a:ln w="2857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7" name="Freeform 34"/>
            <p:cNvSpPr/>
            <p:nvPr/>
          </p:nvSpPr>
          <p:spPr bwMode="auto">
            <a:xfrm>
              <a:off x="2517775" y="2749550"/>
              <a:ext cx="69850" cy="107950"/>
            </a:xfrm>
            <a:custGeom>
              <a:avLst/>
              <a:gdLst>
                <a:gd name="T0" fmla="*/ 69850 w 133"/>
                <a:gd name="T1" fmla="*/ 0 h 205"/>
                <a:gd name="T2" fmla="*/ 39914 w 133"/>
                <a:gd name="T3" fmla="*/ 107950 h 205"/>
                <a:gd name="T4" fmla="*/ 0 w 133"/>
                <a:gd name="T5" fmla="*/ 3686 h 205"/>
                <a:gd name="T6" fmla="*/ 69850 w 133"/>
                <a:gd name="T7" fmla="*/ 0 h 20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33"/>
                <a:gd name="T13" fmla="*/ 0 h 205"/>
                <a:gd name="T14" fmla="*/ 133 w 133"/>
                <a:gd name="T15" fmla="*/ 205 h 20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33" h="205">
                  <a:moveTo>
                    <a:pt x="133" y="0"/>
                  </a:moveTo>
                  <a:lnTo>
                    <a:pt x="76" y="205"/>
                  </a:lnTo>
                  <a:lnTo>
                    <a:pt x="0" y="7"/>
                  </a:lnTo>
                  <a:lnTo>
                    <a:pt x="133" y="0"/>
                  </a:lnTo>
                  <a:close/>
                </a:path>
              </a:pathLst>
            </a:custGeom>
            <a:solidFill>
              <a:srgbClr val="000000"/>
            </a:solidFill>
            <a:ln w="2857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8" name="Freeform 35"/>
            <p:cNvSpPr/>
            <p:nvPr/>
          </p:nvSpPr>
          <p:spPr bwMode="auto">
            <a:xfrm>
              <a:off x="2117725" y="3851275"/>
              <a:ext cx="515938" cy="357188"/>
            </a:xfrm>
            <a:custGeom>
              <a:avLst/>
              <a:gdLst>
                <a:gd name="T0" fmla="*/ 0 w 976"/>
                <a:gd name="T1" fmla="*/ 350829 h 674"/>
                <a:gd name="T2" fmla="*/ 35947 w 976"/>
                <a:gd name="T3" fmla="*/ 355598 h 674"/>
                <a:gd name="T4" fmla="*/ 71364 w 976"/>
                <a:gd name="T5" fmla="*/ 357188 h 674"/>
                <a:gd name="T6" fmla="*/ 107840 w 976"/>
                <a:gd name="T7" fmla="*/ 356128 h 674"/>
                <a:gd name="T8" fmla="*/ 143786 w 976"/>
                <a:gd name="T9" fmla="*/ 352418 h 674"/>
                <a:gd name="T10" fmla="*/ 178675 w 976"/>
                <a:gd name="T11" fmla="*/ 344999 h 674"/>
                <a:gd name="T12" fmla="*/ 213565 w 976"/>
                <a:gd name="T13" fmla="*/ 335460 h 674"/>
                <a:gd name="T14" fmla="*/ 247397 w 976"/>
                <a:gd name="T15" fmla="*/ 322741 h 674"/>
                <a:gd name="T16" fmla="*/ 280171 w 976"/>
                <a:gd name="T17" fmla="*/ 307372 h 674"/>
                <a:gd name="T18" fmla="*/ 311360 w 976"/>
                <a:gd name="T19" fmla="*/ 289354 h 674"/>
                <a:gd name="T20" fmla="*/ 340963 w 976"/>
                <a:gd name="T21" fmla="*/ 269746 h 674"/>
                <a:gd name="T22" fmla="*/ 369509 w 976"/>
                <a:gd name="T23" fmla="*/ 246958 h 674"/>
                <a:gd name="T24" fmla="*/ 395940 w 976"/>
                <a:gd name="T25" fmla="*/ 221520 h 674"/>
                <a:gd name="T26" fmla="*/ 420786 w 976"/>
                <a:gd name="T27" fmla="*/ 194493 h 674"/>
                <a:gd name="T28" fmla="*/ 442459 w 976"/>
                <a:gd name="T29" fmla="*/ 165345 h 674"/>
                <a:gd name="T30" fmla="*/ 462547 w 976"/>
                <a:gd name="T31" fmla="*/ 135138 h 674"/>
                <a:gd name="T32" fmla="*/ 479463 w 976"/>
                <a:gd name="T33" fmla="*/ 103341 h 674"/>
                <a:gd name="T34" fmla="*/ 494264 w 976"/>
                <a:gd name="T35" fmla="*/ 69954 h 674"/>
                <a:gd name="T36" fmla="*/ 506951 w 976"/>
                <a:gd name="T37" fmla="*/ 34977 h 674"/>
                <a:gd name="T38" fmla="*/ 515938 w 976"/>
                <a:gd name="T39" fmla="*/ 0 h 674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976"/>
                <a:gd name="T61" fmla="*/ 0 h 674"/>
                <a:gd name="T62" fmla="*/ 976 w 976"/>
                <a:gd name="T63" fmla="*/ 674 h 674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976" h="674">
                  <a:moveTo>
                    <a:pt x="0" y="662"/>
                  </a:moveTo>
                  <a:lnTo>
                    <a:pt x="68" y="671"/>
                  </a:lnTo>
                  <a:lnTo>
                    <a:pt x="135" y="674"/>
                  </a:lnTo>
                  <a:lnTo>
                    <a:pt x="204" y="672"/>
                  </a:lnTo>
                  <a:lnTo>
                    <a:pt x="272" y="665"/>
                  </a:lnTo>
                  <a:lnTo>
                    <a:pt x="338" y="651"/>
                  </a:lnTo>
                  <a:lnTo>
                    <a:pt x="404" y="633"/>
                  </a:lnTo>
                  <a:lnTo>
                    <a:pt x="468" y="609"/>
                  </a:lnTo>
                  <a:lnTo>
                    <a:pt x="530" y="580"/>
                  </a:lnTo>
                  <a:lnTo>
                    <a:pt x="589" y="546"/>
                  </a:lnTo>
                  <a:lnTo>
                    <a:pt x="645" y="509"/>
                  </a:lnTo>
                  <a:lnTo>
                    <a:pt x="699" y="466"/>
                  </a:lnTo>
                  <a:lnTo>
                    <a:pt x="749" y="418"/>
                  </a:lnTo>
                  <a:lnTo>
                    <a:pt x="796" y="367"/>
                  </a:lnTo>
                  <a:lnTo>
                    <a:pt x="837" y="312"/>
                  </a:lnTo>
                  <a:lnTo>
                    <a:pt x="875" y="255"/>
                  </a:lnTo>
                  <a:lnTo>
                    <a:pt x="907" y="195"/>
                  </a:lnTo>
                  <a:lnTo>
                    <a:pt x="935" y="132"/>
                  </a:lnTo>
                  <a:lnTo>
                    <a:pt x="959" y="66"/>
                  </a:lnTo>
                  <a:lnTo>
                    <a:pt x="976" y="0"/>
                  </a:lnTo>
                </a:path>
              </a:pathLst>
            </a:custGeom>
            <a:noFill/>
            <a:ln w="2857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9" name="Freeform 36"/>
            <p:cNvSpPr/>
            <p:nvPr/>
          </p:nvSpPr>
          <p:spPr bwMode="auto">
            <a:xfrm>
              <a:off x="2597150" y="3754438"/>
              <a:ext cx="71438" cy="109537"/>
            </a:xfrm>
            <a:custGeom>
              <a:avLst/>
              <a:gdLst>
                <a:gd name="T0" fmla="*/ 0 w 133"/>
                <a:gd name="T1" fmla="*/ 101151 h 209"/>
                <a:gd name="T2" fmla="*/ 48879 w 133"/>
                <a:gd name="T3" fmla="*/ 0 h 209"/>
                <a:gd name="T4" fmla="*/ 71438 w 133"/>
                <a:gd name="T5" fmla="*/ 109537 h 209"/>
                <a:gd name="T6" fmla="*/ 0 w 133"/>
                <a:gd name="T7" fmla="*/ 101151 h 20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33"/>
                <a:gd name="T13" fmla="*/ 0 h 209"/>
                <a:gd name="T14" fmla="*/ 133 w 133"/>
                <a:gd name="T15" fmla="*/ 209 h 20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33" h="209">
                  <a:moveTo>
                    <a:pt x="0" y="193"/>
                  </a:moveTo>
                  <a:lnTo>
                    <a:pt x="91" y="0"/>
                  </a:lnTo>
                  <a:lnTo>
                    <a:pt x="133" y="209"/>
                  </a:lnTo>
                  <a:lnTo>
                    <a:pt x="0" y="193"/>
                  </a:lnTo>
                  <a:close/>
                </a:path>
              </a:pathLst>
            </a:custGeom>
            <a:solidFill>
              <a:srgbClr val="000000"/>
            </a:solidFill>
            <a:ln w="2857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0" name="Rectangle 37"/>
            <p:cNvSpPr>
              <a:spLocks noChangeArrowheads="1"/>
            </p:cNvSpPr>
            <p:nvPr/>
          </p:nvSpPr>
          <p:spPr bwMode="auto">
            <a:xfrm>
              <a:off x="2476500" y="4316413"/>
              <a:ext cx="485775" cy="244475"/>
            </a:xfrm>
            <a:prstGeom prst="rect">
              <a:avLst/>
            </a:prstGeom>
            <a:noFill/>
            <a:ln w="28575">
              <a:noFill/>
              <a:miter lim="800000"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1600" b="1">
                  <a:solidFill>
                    <a:srgbClr val="000000"/>
                  </a:solidFill>
                </a:rPr>
                <a:t>GaAs</a:t>
              </a:r>
              <a:endParaRPr lang="en-US" altLang="zh-CN" sz="3200" b="1"/>
            </a:p>
          </p:txBody>
        </p:sp>
        <p:sp>
          <p:nvSpPr>
            <p:cNvPr id="451" name="Rectangle 38"/>
            <p:cNvSpPr>
              <a:spLocks noChangeArrowheads="1"/>
            </p:cNvSpPr>
            <p:nvPr/>
          </p:nvSpPr>
          <p:spPr bwMode="auto">
            <a:xfrm>
              <a:off x="1520825" y="4316413"/>
              <a:ext cx="688975" cy="244475"/>
            </a:xfrm>
            <a:prstGeom prst="rect">
              <a:avLst/>
            </a:prstGeom>
            <a:noFill/>
            <a:ln w="28575">
              <a:noFill/>
              <a:miter lim="800000"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1600" b="1">
                  <a:solidFill>
                    <a:srgbClr val="000000"/>
                  </a:solidFill>
                </a:rPr>
                <a:t>GaAlAs</a:t>
              </a:r>
              <a:endParaRPr lang="en-US" altLang="zh-CN" sz="3200" b="1"/>
            </a:p>
          </p:txBody>
        </p:sp>
        <p:sp>
          <p:nvSpPr>
            <p:cNvPr id="452" name="Rectangle 39"/>
            <p:cNvSpPr>
              <a:spLocks noChangeArrowheads="1"/>
            </p:cNvSpPr>
            <p:nvPr/>
          </p:nvSpPr>
          <p:spPr bwMode="auto">
            <a:xfrm>
              <a:off x="3157538" y="4316413"/>
              <a:ext cx="688975" cy="244475"/>
            </a:xfrm>
            <a:prstGeom prst="rect">
              <a:avLst/>
            </a:prstGeom>
            <a:noFill/>
            <a:ln w="28575">
              <a:noFill/>
              <a:miter lim="800000"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1600" b="1">
                  <a:solidFill>
                    <a:srgbClr val="000000"/>
                  </a:solidFill>
                </a:rPr>
                <a:t>GaAlAs</a:t>
              </a:r>
              <a:endParaRPr lang="en-US" altLang="zh-CN" sz="3200" b="1"/>
            </a:p>
          </p:txBody>
        </p:sp>
        <p:sp>
          <p:nvSpPr>
            <p:cNvPr id="453" name="Rectangle 40"/>
            <p:cNvSpPr>
              <a:spLocks noChangeArrowheads="1"/>
            </p:cNvSpPr>
            <p:nvPr/>
          </p:nvSpPr>
          <p:spPr bwMode="auto">
            <a:xfrm>
              <a:off x="3195638" y="2619375"/>
              <a:ext cx="409575" cy="244475"/>
            </a:xfrm>
            <a:prstGeom prst="rect">
              <a:avLst/>
            </a:prstGeom>
            <a:noFill/>
            <a:ln w="28575">
              <a:noFill/>
              <a:miter lim="800000"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zh-CN" altLang="en-US" sz="1600" b="1" dirty="0">
                  <a:solidFill>
                    <a:srgbClr val="000000"/>
                  </a:solidFill>
                </a:rPr>
                <a:t>导带</a:t>
              </a:r>
              <a:endParaRPr lang="zh-CN" altLang="en-US" sz="3200" b="1" dirty="0"/>
            </a:p>
          </p:txBody>
        </p:sp>
        <p:sp>
          <p:nvSpPr>
            <p:cNvPr id="454" name="Rectangle 41"/>
            <p:cNvSpPr>
              <a:spLocks noChangeArrowheads="1"/>
            </p:cNvSpPr>
            <p:nvPr/>
          </p:nvSpPr>
          <p:spPr bwMode="auto">
            <a:xfrm>
              <a:off x="3167063" y="3602038"/>
              <a:ext cx="409575" cy="244475"/>
            </a:xfrm>
            <a:prstGeom prst="rect">
              <a:avLst/>
            </a:prstGeom>
            <a:noFill/>
            <a:ln w="28575">
              <a:noFill/>
              <a:miter lim="800000"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zh-CN" altLang="en-US" sz="1600" b="1" dirty="0">
                  <a:solidFill>
                    <a:srgbClr val="000000"/>
                  </a:solidFill>
                </a:rPr>
                <a:t>价带</a:t>
              </a:r>
              <a:endParaRPr lang="zh-CN" altLang="en-US" sz="3200" b="1" dirty="0"/>
            </a:p>
          </p:txBody>
        </p:sp>
        <p:sp>
          <p:nvSpPr>
            <p:cNvPr id="455" name="Rectangle 42"/>
            <p:cNvSpPr>
              <a:spLocks noChangeArrowheads="1"/>
            </p:cNvSpPr>
            <p:nvPr/>
          </p:nvSpPr>
          <p:spPr bwMode="auto">
            <a:xfrm>
              <a:off x="1192213" y="2232025"/>
              <a:ext cx="134937" cy="244475"/>
            </a:xfrm>
            <a:prstGeom prst="rect">
              <a:avLst/>
            </a:prstGeom>
            <a:noFill/>
            <a:ln w="28575">
              <a:noFill/>
              <a:miter lim="800000"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1600" b="1">
                  <a:solidFill>
                    <a:srgbClr val="000000"/>
                  </a:solidFill>
                </a:rPr>
                <a:t>E</a:t>
              </a:r>
              <a:endParaRPr lang="en-US" altLang="zh-CN" sz="3200" b="1"/>
            </a:p>
          </p:txBody>
        </p:sp>
      </p:grpSp>
      <p:sp>
        <p:nvSpPr>
          <p:cNvPr id="456" name="Rectangle 43"/>
          <p:cNvSpPr>
            <a:spLocks noChangeArrowheads="1"/>
          </p:cNvSpPr>
          <p:nvPr/>
        </p:nvSpPr>
        <p:spPr bwMode="auto">
          <a:xfrm>
            <a:off x="3840163" y="4725988"/>
            <a:ext cx="101600" cy="244475"/>
          </a:xfrm>
          <a:prstGeom prst="rect">
            <a:avLst/>
          </a:prstGeom>
          <a:noFill/>
          <a:ln w="28575">
            <a:noFill/>
            <a:miter lim="800000"/>
          </a:ln>
        </p:spPr>
        <p:txBody>
          <a:bodyPr wrap="none" lIns="0" tIns="0" rIns="0" bIns="0">
            <a:spAutoFit/>
          </a:bodyPr>
          <a:lstStyle/>
          <a:p>
            <a:r>
              <a:rPr lang="en-US" altLang="zh-CN" sz="1600" b="1">
                <a:solidFill>
                  <a:srgbClr val="000000"/>
                </a:solidFill>
              </a:rPr>
              <a:t>x</a:t>
            </a:r>
            <a:endParaRPr lang="en-US" altLang="zh-CN" sz="3200" b="1"/>
          </a:p>
        </p:txBody>
      </p:sp>
      <p:sp>
        <p:nvSpPr>
          <p:cNvPr id="457" name="Text Box 15"/>
          <p:cNvSpPr txBox="1">
            <a:spLocks noChangeArrowheads="1"/>
          </p:cNvSpPr>
          <p:nvPr/>
        </p:nvSpPr>
        <p:spPr bwMode="auto">
          <a:xfrm>
            <a:off x="1187450" y="5157788"/>
            <a:ext cx="3097213" cy="57626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algn="ctr" eaLnBrk="0" hangingPunct="0">
              <a:spcBef>
                <a:spcPts val="750"/>
              </a:spcBef>
              <a:spcAft>
                <a:spcPts val="800"/>
              </a:spcAft>
            </a:pPr>
            <a:r>
              <a:rPr kumimoji="0" lang="en-US" altLang="zh-CN" sz="1800" noProof="1">
                <a:solidFill>
                  <a:schemeClr val="bg1"/>
                </a:solidFill>
              </a:rPr>
              <a:t>GaAs/GaAlAs</a:t>
            </a:r>
            <a:r>
              <a:rPr kumimoji="0" lang="zh-CN" altLang="en-US" sz="1800" dirty="0">
                <a:solidFill>
                  <a:schemeClr val="bg1"/>
                </a:solidFill>
              </a:rPr>
              <a:t>双异质结能带结构示意图</a:t>
            </a:r>
          </a:p>
        </p:txBody>
      </p:sp>
      <p:sp>
        <p:nvSpPr>
          <p:cNvPr id="458" name="Text Box 15"/>
          <p:cNvSpPr txBox="1">
            <a:spLocks noChangeArrowheads="1"/>
          </p:cNvSpPr>
          <p:nvPr/>
        </p:nvSpPr>
        <p:spPr bwMode="auto">
          <a:xfrm>
            <a:off x="5000628" y="5214950"/>
            <a:ext cx="3097213" cy="57626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algn="ctr" eaLnBrk="0" hangingPunct="0">
              <a:spcBef>
                <a:spcPts val="750"/>
              </a:spcBef>
              <a:spcAft>
                <a:spcPts val="800"/>
              </a:spcAft>
            </a:pPr>
            <a:r>
              <a:rPr kumimoji="0" lang="en-US" altLang="zh-CN" sz="1800" noProof="1">
                <a:solidFill>
                  <a:schemeClr val="bg1"/>
                </a:solidFill>
              </a:rPr>
              <a:t>GaAs/GaAlAs</a:t>
            </a:r>
            <a:r>
              <a:rPr kumimoji="0" lang="zh-CN" altLang="en-US" sz="1800" dirty="0">
                <a:solidFill>
                  <a:schemeClr val="bg1"/>
                </a:solidFill>
              </a:rPr>
              <a:t>双异质结折射率分布示意图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DA92FCD-8BEF-4838-985E-EBE8DC217C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集成光电子学概论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9C5F4DD-D653-4AA4-9088-2BF07B1EA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6EFF6-F6F6-48A4-8B6A-DDF075469E09}" type="slidenum">
              <a:rPr lang="zh-CN" altLang="en-US" smtClean="0"/>
              <a:pPr/>
              <a:t>14</a:t>
            </a:fld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2" name="文本框 421">
                <a:extLst>
                  <a:ext uri="{FF2B5EF4-FFF2-40B4-BE49-F238E27FC236}">
                    <a16:creationId xmlns:a16="http://schemas.microsoft.com/office/drawing/2014/main" id="{1978055A-744F-FCAB-DC95-7F852BBE37B6}"/>
                  </a:ext>
                </a:extLst>
              </p:cNvPr>
              <p:cNvSpPr txBox="1"/>
              <p:nvPr/>
            </p:nvSpPr>
            <p:spPr>
              <a:xfrm>
                <a:off x="6713727" y="2422281"/>
                <a:ext cx="102213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=3.29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22" name="文本框 421">
                <a:extLst>
                  <a:ext uri="{FF2B5EF4-FFF2-40B4-BE49-F238E27FC236}">
                    <a16:creationId xmlns:a16="http://schemas.microsoft.com/office/drawing/2014/main" id="{1978055A-744F-FCAB-DC95-7F852BBE37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3727" y="2422281"/>
                <a:ext cx="1022139" cy="276999"/>
              </a:xfrm>
              <a:prstGeom prst="rect">
                <a:avLst/>
              </a:prstGeom>
              <a:blipFill>
                <a:blip r:embed="rId2"/>
                <a:stretch>
                  <a:fillRect l="-2976" r="-5357" b="-152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3" name="文本框 422">
                <a:extLst>
                  <a:ext uri="{FF2B5EF4-FFF2-40B4-BE49-F238E27FC236}">
                    <a16:creationId xmlns:a16="http://schemas.microsoft.com/office/drawing/2014/main" id="{2036A384-1320-19AE-E8DE-EE7DFEB7490B}"/>
                  </a:ext>
                </a:extLst>
              </p:cNvPr>
              <p:cNvSpPr txBox="1"/>
              <p:nvPr/>
            </p:nvSpPr>
            <p:spPr>
              <a:xfrm>
                <a:off x="6715744" y="2752725"/>
                <a:ext cx="102746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=3.59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23" name="文本框 422">
                <a:extLst>
                  <a:ext uri="{FF2B5EF4-FFF2-40B4-BE49-F238E27FC236}">
                    <a16:creationId xmlns:a16="http://schemas.microsoft.com/office/drawing/2014/main" id="{2036A384-1320-19AE-E8DE-EE7DFEB749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5744" y="2752725"/>
                <a:ext cx="1027461" cy="276999"/>
              </a:xfrm>
              <a:prstGeom prst="rect">
                <a:avLst/>
              </a:prstGeom>
              <a:blipFill>
                <a:blip r:embed="rId3"/>
                <a:stretch>
                  <a:fillRect l="-2976" r="-5952" b="-155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5" name="文本框 424">
                <a:extLst>
                  <a:ext uri="{FF2B5EF4-FFF2-40B4-BE49-F238E27FC236}">
                    <a16:creationId xmlns:a16="http://schemas.microsoft.com/office/drawing/2014/main" id="{7F3D16E1-7D05-0240-71D5-E442DF1AE9B7}"/>
                  </a:ext>
                </a:extLst>
              </p:cNvPr>
              <p:cNvSpPr txBox="1"/>
              <p:nvPr/>
            </p:nvSpPr>
            <p:spPr>
              <a:xfrm>
                <a:off x="6709394" y="3074214"/>
                <a:ext cx="102746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=3.29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25" name="文本框 424">
                <a:extLst>
                  <a:ext uri="{FF2B5EF4-FFF2-40B4-BE49-F238E27FC236}">
                    <a16:creationId xmlns:a16="http://schemas.microsoft.com/office/drawing/2014/main" id="{7F3D16E1-7D05-0240-71D5-E442DF1AE9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9394" y="3074214"/>
                <a:ext cx="1027461" cy="276999"/>
              </a:xfrm>
              <a:prstGeom prst="rect">
                <a:avLst/>
              </a:prstGeom>
              <a:blipFill>
                <a:blip r:embed="rId4"/>
                <a:stretch>
                  <a:fillRect l="-2976" r="-5357" b="-152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双异质结</a:t>
            </a: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(DH)</a:t>
            </a:r>
            <a:endParaRPr lang="zh-CN" altLang="en-US" dirty="0">
              <a:solidFill>
                <a:schemeClr val="bg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800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对载流子的限制</a:t>
            </a:r>
          </a:p>
          <a:p>
            <a:pPr lvl="1"/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如同一个水库，可提高有源区电子和空穴的浓度</a:t>
            </a:r>
          </a:p>
          <a:p>
            <a:pPr lvl="1"/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LD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的阈值电流密度下降，可以在室温下连续波工作，目前最好的阈值电流密度达到</a:t>
            </a: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50 A/cm</a:t>
            </a:r>
            <a:r>
              <a:rPr lang="en-US" altLang="zh-CN" sz="2400" baseline="30000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2</a:t>
            </a:r>
            <a:endParaRPr lang="en-US" altLang="zh-CN" sz="2400" dirty="0">
              <a:solidFill>
                <a:schemeClr val="bg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>
              <a:buNone/>
            </a:pPr>
            <a:endParaRPr lang="en-US" altLang="zh-CN" sz="2800" baseline="30000" dirty="0">
              <a:solidFill>
                <a:schemeClr val="bg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r>
              <a:rPr lang="zh-CN" altLang="en-US" sz="2800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对光的限制（光波导）</a:t>
            </a:r>
          </a:p>
          <a:p>
            <a:pPr lvl="1"/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有源区折射率高，光被束缚在有源区里面</a:t>
            </a:r>
          </a:p>
          <a:p>
            <a:endParaRPr lang="zh-CN" altLang="en-US" dirty="0">
              <a:solidFill>
                <a:schemeClr val="bg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D5D95EB-2C50-40B5-9E09-F4640C0910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集成光电子学概论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F2BED3C-1F61-4AB7-8E1C-46D45EC334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6EFF6-F6F6-48A4-8B6A-DDF075469E09}" type="slidenum">
              <a:rPr lang="zh-CN" altLang="en-US" smtClean="0"/>
              <a:pPr/>
              <a:t>15</a:t>
            </a:fld>
            <a:endParaRPr lang="zh-CN" alt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双异质结</a:t>
            </a: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(DH)</a:t>
            </a:r>
            <a:endParaRPr kumimoji="1" lang="zh-CN" altLang="en-US" dirty="0">
              <a:solidFill>
                <a:schemeClr val="bg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A9E668A5-504C-4ACC-B253-3D963F69FA0F}"/>
              </a:ext>
            </a:extLst>
          </p:cNvPr>
          <p:cNvGrpSpPr/>
          <p:nvPr/>
        </p:nvGrpSpPr>
        <p:grpSpPr>
          <a:xfrm>
            <a:off x="4870652" y="2422065"/>
            <a:ext cx="2949575" cy="3160712"/>
            <a:chOff x="4870652" y="2422065"/>
            <a:chExt cx="2949575" cy="3160712"/>
          </a:xfrm>
        </p:grpSpPr>
        <p:sp>
          <p:nvSpPr>
            <p:cNvPr id="59" name="Line 17"/>
            <p:cNvSpPr>
              <a:spLocks noChangeShapeType="1"/>
            </p:cNvSpPr>
            <p:nvPr/>
          </p:nvSpPr>
          <p:spPr bwMode="auto">
            <a:xfrm>
              <a:off x="5004002" y="2520490"/>
              <a:ext cx="1587" cy="2411412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0" name="Freeform 18"/>
            <p:cNvSpPr/>
            <p:nvPr/>
          </p:nvSpPr>
          <p:spPr bwMode="auto">
            <a:xfrm>
              <a:off x="4969077" y="2422065"/>
              <a:ext cx="69850" cy="106362"/>
            </a:xfrm>
            <a:custGeom>
              <a:avLst/>
              <a:gdLst>
                <a:gd name="T0" fmla="*/ 0 w 133"/>
                <a:gd name="T1" fmla="*/ 106362 h 202"/>
                <a:gd name="T2" fmla="*/ 34662 w 133"/>
                <a:gd name="T3" fmla="*/ 0 h 202"/>
                <a:gd name="T4" fmla="*/ 69850 w 133"/>
                <a:gd name="T5" fmla="*/ 106362 h 202"/>
                <a:gd name="T6" fmla="*/ 0 w 133"/>
                <a:gd name="T7" fmla="*/ 106362 h 20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33"/>
                <a:gd name="T13" fmla="*/ 0 h 202"/>
                <a:gd name="T14" fmla="*/ 133 w 133"/>
                <a:gd name="T15" fmla="*/ 202 h 20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33" h="202">
                  <a:moveTo>
                    <a:pt x="0" y="202"/>
                  </a:moveTo>
                  <a:lnTo>
                    <a:pt x="66" y="0"/>
                  </a:lnTo>
                  <a:lnTo>
                    <a:pt x="133" y="202"/>
                  </a:lnTo>
                  <a:lnTo>
                    <a:pt x="0" y="202"/>
                  </a:lnTo>
                  <a:close/>
                </a:path>
              </a:pathLst>
            </a:custGeom>
            <a:solidFill>
              <a:srgbClr val="000000"/>
            </a:solidFill>
            <a:ln w="2857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1" name="Line 19"/>
            <p:cNvSpPr>
              <a:spLocks noChangeShapeType="1"/>
            </p:cNvSpPr>
            <p:nvPr/>
          </p:nvSpPr>
          <p:spPr bwMode="auto">
            <a:xfrm>
              <a:off x="5004002" y="4931902"/>
              <a:ext cx="2719387" cy="1588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2" name="Freeform 20"/>
            <p:cNvSpPr/>
            <p:nvPr/>
          </p:nvSpPr>
          <p:spPr bwMode="auto">
            <a:xfrm>
              <a:off x="7715452" y="4895390"/>
              <a:ext cx="104775" cy="71437"/>
            </a:xfrm>
            <a:custGeom>
              <a:avLst/>
              <a:gdLst>
                <a:gd name="T0" fmla="*/ 0 w 198"/>
                <a:gd name="T1" fmla="*/ 0 h 135"/>
                <a:gd name="T2" fmla="*/ 104775 w 198"/>
                <a:gd name="T3" fmla="*/ 35983 h 135"/>
                <a:gd name="T4" fmla="*/ 0 w 198"/>
                <a:gd name="T5" fmla="*/ 71437 h 135"/>
                <a:gd name="T6" fmla="*/ 0 w 198"/>
                <a:gd name="T7" fmla="*/ 0 h 13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8"/>
                <a:gd name="T13" fmla="*/ 0 h 135"/>
                <a:gd name="T14" fmla="*/ 198 w 198"/>
                <a:gd name="T15" fmla="*/ 135 h 13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8" h="135">
                  <a:moveTo>
                    <a:pt x="0" y="0"/>
                  </a:moveTo>
                  <a:lnTo>
                    <a:pt x="198" y="68"/>
                  </a:lnTo>
                  <a:lnTo>
                    <a:pt x="0" y="1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2857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3" name="Line 21"/>
            <p:cNvSpPr>
              <a:spLocks noChangeShapeType="1"/>
            </p:cNvSpPr>
            <p:nvPr/>
          </p:nvSpPr>
          <p:spPr bwMode="auto">
            <a:xfrm>
              <a:off x="5356427" y="2780841"/>
              <a:ext cx="347663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4" name="Line 22"/>
            <p:cNvSpPr>
              <a:spLocks noChangeShapeType="1"/>
            </p:cNvSpPr>
            <p:nvPr/>
          </p:nvSpPr>
          <p:spPr bwMode="auto">
            <a:xfrm>
              <a:off x="5698533" y="2780840"/>
              <a:ext cx="1588" cy="627062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5" name="Line 23"/>
            <p:cNvSpPr>
              <a:spLocks noChangeShapeType="1"/>
            </p:cNvSpPr>
            <p:nvPr/>
          </p:nvSpPr>
          <p:spPr bwMode="auto">
            <a:xfrm>
              <a:off x="5711548" y="3405521"/>
              <a:ext cx="459876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 dirty="0"/>
            </a:p>
          </p:txBody>
        </p:sp>
        <p:sp>
          <p:nvSpPr>
            <p:cNvPr id="66" name="Line 24"/>
            <p:cNvSpPr>
              <a:spLocks noChangeShapeType="1"/>
            </p:cNvSpPr>
            <p:nvPr/>
          </p:nvSpPr>
          <p:spPr bwMode="auto">
            <a:xfrm flipH="1" flipV="1">
              <a:off x="6168250" y="2780840"/>
              <a:ext cx="1588" cy="627062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 dirty="0"/>
            </a:p>
          </p:txBody>
        </p:sp>
        <p:sp>
          <p:nvSpPr>
            <p:cNvPr id="68" name="Line 26"/>
            <p:cNvSpPr>
              <a:spLocks noChangeShapeType="1"/>
            </p:cNvSpPr>
            <p:nvPr/>
          </p:nvSpPr>
          <p:spPr bwMode="auto">
            <a:xfrm>
              <a:off x="5724128" y="3855580"/>
              <a:ext cx="1588" cy="449262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9" name="Line 27"/>
            <p:cNvSpPr>
              <a:spLocks noChangeShapeType="1"/>
            </p:cNvSpPr>
            <p:nvPr/>
          </p:nvSpPr>
          <p:spPr bwMode="auto">
            <a:xfrm>
              <a:off x="5715939" y="4297107"/>
              <a:ext cx="439738" cy="1587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0" name="Line 28"/>
            <p:cNvSpPr>
              <a:spLocks noChangeShapeType="1"/>
            </p:cNvSpPr>
            <p:nvPr/>
          </p:nvSpPr>
          <p:spPr bwMode="auto">
            <a:xfrm>
              <a:off x="6156176" y="3855580"/>
              <a:ext cx="1587" cy="449262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 dirty="0"/>
            </a:p>
          </p:txBody>
        </p:sp>
        <p:sp>
          <p:nvSpPr>
            <p:cNvPr id="71" name="Line 29"/>
            <p:cNvSpPr>
              <a:spLocks noChangeShapeType="1"/>
            </p:cNvSpPr>
            <p:nvPr/>
          </p:nvSpPr>
          <p:spPr bwMode="auto">
            <a:xfrm>
              <a:off x="6141223" y="3857179"/>
              <a:ext cx="375833" cy="3483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" name="Line 30"/>
            <p:cNvSpPr>
              <a:spLocks noChangeShapeType="1"/>
            </p:cNvSpPr>
            <p:nvPr/>
          </p:nvSpPr>
          <p:spPr bwMode="auto">
            <a:xfrm flipH="1">
              <a:off x="5396453" y="3856372"/>
              <a:ext cx="342106" cy="1588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" name="Rectangle 40"/>
            <p:cNvSpPr>
              <a:spLocks noChangeArrowheads="1"/>
            </p:cNvSpPr>
            <p:nvPr/>
          </p:nvSpPr>
          <p:spPr bwMode="auto">
            <a:xfrm>
              <a:off x="7241160" y="2791887"/>
              <a:ext cx="409575" cy="244475"/>
            </a:xfrm>
            <a:prstGeom prst="rect">
              <a:avLst/>
            </a:prstGeom>
            <a:noFill/>
            <a:ln w="28575">
              <a:noFill/>
              <a:miter lim="800000"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zh-CN" altLang="en-US" sz="1600" b="1" dirty="0">
                  <a:solidFill>
                    <a:srgbClr val="000000"/>
                  </a:solidFill>
                </a:rPr>
                <a:t>导带</a:t>
              </a:r>
              <a:endParaRPr lang="zh-CN" altLang="en-US" sz="3200" b="1" dirty="0"/>
            </a:p>
          </p:txBody>
        </p:sp>
        <p:sp>
          <p:nvSpPr>
            <p:cNvPr id="83" name="Rectangle 41"/>
            <p:cNvSpPr>
              <a:spLocks noChangeArrowheads="1"/>
            </p:cNvSpPr>
            <p:nvPr/>
          </p:nvSpPr>
          <p:spPr bwMode="auto">
            <a:xfrm>
              <a:off x="7305877" y="3983371"/>
              <a:ext cx="409575" cy="244475"/>
            </a:xfrm>
            <a:prstGeom prst="rect">
              <a:avLst/>
            </a:prstGeom>
            <a:noFill/>
            <a:ln w="28575">
              <a:noFill/>
              <a:miter lim="800000"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zh-CN" altLang="en-US" sz="1600" b="1" dirty="0">
                  <a:solidFill>
                    <a:srgbClr val="000000"/>
                  </a:solidFill>
                </a:rPr>
                <a:t>价带</a:t>
              </a:r>
              <a:endParaRPr lang="zh-CN" altLang="en-US" sz="3200" b="1" dirty="0"/>
            </a:p>
          </p:txBody>
        </p:sp>
        <p:sp>
          <p:nvSpPr>
            <p:cNvPr id="84" name="Rectangle 42"/>
            <p:cNvSpPr>
              <a:spLocks noChangeArrowheads="1"/>
            </p:cNvSpPr>
            <p:nvPr/>
          </p:nvSpPr>
          <p:spPr bwMode="auto">
            <a:xfrm>
              <a:off x="4870652" y="2512552"/>
              <a:ext cx="134937" cy="244475"/>
            </a:xfrm>
            <a:prstGeom prst="rect">
              <a:avLst/>
            </a:prstGeom>
            <a:noFill/>
            <a:ln w="28575">
              <a:noFill/>
              <a:miter lim="800000"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1600" b="1">
                  <a:solidFill>
                    <a:srgbClr val="000000"/>
                  </a:solidFill>
                </a:rPr>
                <a:t>E</a:t>
              </a:r>
              <a:endParaRPr lang="en-US" altLang="zh-CN" sz="3200" b="1"/>
            </a:p>
          </p:txBody>
        </p:sp>
        <p:sp>
          <p:nvSpPr>
            <p:cNvPr id="85" name="Line 29"/>
            <p:cNvSpPr>
              <a:spLocks noChangeShapeType="1"/>
            </p:cNvSpPr>
            <p:nvPr/>
          </p:nvSpPr>
          <p:spPr bwMode="auto">
            <a:xfrm>
              <a:off x="6155104" y="2782428"/>
              <a:ext cx="377917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 dirty="0"/>
            </a:p>
          </p:txBody>
        </p:sp>
        <p:sp>
          <p:nvSpPr>
            <p:cNvPr id="89" name="Line 24"/>
            <p:cNvSpPr>
              <a:spLocks noChangeShapeType="1"/>
            </p:cNvSpPr>
            <p:nvPr/>
          </p:nvSpPr>
          <p:spPr bwMode="auto">
            <a:xfrm flipH="1" flipV="1">
              <a:off x="6518221" y="2780840"/>
              <a:ext cx="1588" cy="627062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 dirty="0"/>
            </a:p>
          </p:txBody>
        </p:sp>
        <p:sp>
          <p:nvSpPr>
            <p:cNvPr id="90" name="Line 28"/>
            <p:cNvSpPr>
              <a:spLocks noChangeShapeType="1"/>
            </p:cNvSpPr>
            <p:nvPr/>
          </p:nvSpPr>
          <p:spPr bwMode="auto">
            <a:xfrm>
              <a:off x="6518221" y="3855580"/>
              <a:ext cx="1587" cy="449262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1" name="Line 29"/>
            <p:cNvSpPr>
              <a:spLocks noChangeShapeType="1"/>
            </p:cNvSpPr>
            <p:nvPr/>
          </p:nvSpPr>
          <p:spPr bwMode="auto">
            <a:xfrm>
              <a:off x="6504188" y="3394083"/>
              <a:ext cx="414306" cy="9851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2" name="Line 29"/>
            <p:cNvSpPr>
              <a:spLocks noChangeShapeType="1"/>
            </p:cNvSpPr>
            <p:nvPr/>
          </p:nvSpPr>
          <p:spPr bwMode="auto">
            <a:xfrm>
              <a:off x="6526109" y="4297107"/>
              <a:ext cx="383933" cy="1587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3" name="Line 24"/>
            <p:cNvSpPr>
              <a:spLocks noChangeShapeType="1"/>
            </p:cNvSpPr>
            <p:nvPr/>
          </p:nvSpPr>
          <p:spPr bwMode="auto">
            <a:xfrm flipH="1" flipV="1">
              <a:off x="6903760" y="2780840"/>
              <a:ext cx="1588" cy="627062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 dirty="0"/>
            </a:p>
          </p:txBody>
        </p:sp>
        <p:sp>
          <p:nvSpPr>
            <p:cNvPr id="95" name="Line 28"/>
            <p:cNvSpPr>
              <a:spLocks noChangeShapeType="1"/>
            </p:cNvSpPr>
            <p:nvPr/>
          </p:nvSpPr>
          <p:spPr bwMode="auto">
            <a:xfrm>
              <a:off x="6910673" y="3855580"/>
              <a:ext cx="1587" cy="449262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7" name="Line 29"/>
            <p:cNvSpPr>
              <a:spLocks noChangeShapeType="1"/>
            </p:cNvSpPr>
            <p:nvPr/>
          </p:nvSpPr>
          <p:spPr bwMode="auto">
            <a:xfrm>
              <a:off x="6892333" y="2780841"/>
              <a:ext cx="337399" cy="1587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8" name="Line 30"/>
            <p:cNvSpPr>
              <a:spLocks noChangeShapeType="1"/>
            </p:cNvSpPr>
            <p:nvPr/>
          </p:nvSpPr>
          <p:spPr bwMode="auto">
            <a:xfrm flipH="1">
              <a:off x="6924699" y="3864336"/>
              <a:ext cx="342106" cy="1588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9" name="Rectangle 40"/>
            <p:cNvSpPr>
              <a:spLocks noChangeArrowheads="1"/>
            </p:cNvSpPr>
            <p:nvPr/>
          </p:nvSpPr>
          <p:spPr bwMode="auto">
            <a:xfrm>
              <a:off x="5896498" y="3095589"/>
              <a:ext cx="223098" cy="246221"/>
            </a:xfrm>
            <a:prstGeom prst="rect">
              <a:avLst/>
            </a:prstGeom>
            <a:noFill/>
            <a:ln w="28575">
              <a:noFill/>
              <a:miter lim="800000"/>
            </a:ln>
          </p:spPr>
          <p:txBody>
            <a:bodyPr wrap="square" lIns="0" tIns="0" rIns="0" bIns="0">
              <a:spAutoFit/>
            </a:bodyPr>
            <a:lstStyle/>
            <a:p>
              <a:r>
                <a:rPr lang="en-US" altLang="zh-CN" sz="1600" b="1" dirty="0">
                  <a:solidFill>
                    <a:srgbClr val="000000"/>
                  </a:solidFill>
                </a:rPr>
                <a:t>B</a:t>
              </a:r>
              <a:endParaRPr lang="zh-CN" altLang="en-US" sz="3200" b="1" dirty="0"/>
            </a:p>
          </p:txBody>
        </p:sp>
        <p:sp>
          <p:nvSpPr>
            <p:cNvPr id="100" name="Rectangle 40"/>
            <p:cNvSpPr>
              <a:spLocks noChangeArrowheads="1"/>
            </p:cNvSpPr>
            <p:nvPr/>
          </p:nvSpPr>
          <p:spPr bwMode="auto">
            <a:xfrm>
              <a:off x="6309923" y="2545060"/>
              <a:ext cx="223098" cy="246221"/>
            </a:xfrm>
            <a:prstGeom prst="rect">
              <a:avLst/>
            </a:prstGeom>
            <a:noFill/>
            <a:ln w="28575">
              <a:noFill/>
              <a:miter lim="800000"/>
            </a:ln>
          </p:spPr>
          <p:txBody>
            <a:bodyPr wrap="square" lIns="0" tIns="0" rIns="0" bIns="0">
              <a:spAutoFit/>
            </a:bodyPr>
            <a:lstStyle/>
            <a:p>
              <a:r>
                <a:rPr lang="en-US" altLang="zh-CN" sz="1600" b="1" dirty="0">
                  <a:solidFill>
                    <a:srgbClr val="000000"/>
                  </a:solidFill>
                </a:rPr>
                <a:t>A</a:t>
              </a:r>
              <a:endParaRPr lang="zh-CN" altLang="en-US" sz="3200" b="1" dirty="0"/>
            </a:p>
          </p:txBody>
        </p:sp>
        <p:sp>
          <p:nvSpPr>
            <p:cNvPr id="101" name="Rectangle 40"/>
            <p:cNvSpPr>
              <a:spLocks noChangeArrowheads="1"/>
            </p:cNvSpPr>
            <p:nvPr/>
          </p:nvSpPr>
          <p:spPr bwMode="auto">
            <a:xfrm>
              <a:off x="5473027" y="2516381"/>
              <a:ext cx="223098" cy="246221"/>
            </a:xfrm>
            <a:prstGeom prst="rect">
              <a:avLst/>
            </a:prstGeom>
            <a:noFill/>
            <a:ln w="28575">
              <a:noFill/>
              <a:miter lim="800000"/>
            </a:ln>
          </p:spPr>
          <p:txBody>
            <a:bodyPr wrap="square" lIns="0" tIns="0" rIns="0" bIns="0">
              <a:spAutoFit/>
            </a:bodyPr>
            <a:lstStyle/>
            <a:p>
              <a:r>
                <a:rPr lang="en-US" altLang="zh-CN" sz="1600" b="1" dirty="0">
                  <a:solidFill>
                    <a:srgbClr val="000000"/>
                  </a:solidFill>
                </a:rPr>
                <a:t>A</a:t>
              </a:r>
              <a:endParaRPr lang="zh-CN" altLang="en-US" sz="3200" b="1" dirty="0"/>
            </a:p>
          </p:txBody>
        </p:sp>
        <p:sp>
          <p:nvSpPr>
            <p:cNvPr id="102" name="Rectangle 40"/>
            <p:cNvSpPr>
              <a:spLocks noChangeArrowheads="1"/>
            </p:cNvSpPr>
            <p:nvPr/>
          </p:nvSpPr>
          <p:spPr bwMode="auto">
            <a:xfrm>
              <a:off x="7035823" y="2527410"/>
              <a:ext cx="223098" cy="246221"/>
            </a:xfrm>
            <a:prstGeom prst="rect">
              <a:avLst/>
            </a:prstGeom>
            <a:noFill/>
            <a:ln w="28575">
              <a:noFill/>
              <a:miter lim="800000"/>
            </a:ln>
          </p:spPr>
          <p:txBody>
            <a:bodyPr wrap="square" lIns="0" tIns="0" rIns="0" bIns="0">
              <a:spAutoFit/>
            </a:bodyPr>
            <a:lstStyle/>
            <a:p>
              <a:r>
                <a:rPr lang="en-US" altLang="zh-CN" sz="1600" b="1" dirty="0">
                  <a:solidFill>
                    <a:srgbClr val="000000"/>
                  </a:solidFill>
                </a:rPr>
                <a:t>A</a:t>
              </a:r>
              <a:endParaRPr lang="zh-CN" altLang="en-US" sz="3200" b="1" dirty="0"/>
            </a:p>
          </p:txBody>
        </p:sp>
        <p:sp>
          <p:nvSpPr>
            <p:cNvPr id="103" name="Rectangle 40"/>
            <p:cNvSpPr>
              <a:spLocks noChangeArrowheads="1"/>
            </p:cNvSpPr>
            <p:nvPr/>
          </p:nvSpPr>
          <p:spPr bwMode="auto">
            <a:xfrm>
              <a:off x="6667516" y="3143505"/>
              <a:ext cx="223098" cy="246221"/>
            </a:xfrm>
            <a:prstGeom prst="rect">
              <a:avLst/>
            </a:prstGeom>
            <a:noFill/>
            <a:ln w="28575">
              <a:noFill/>
              <a:miter lim="800000"/>
            </a:ln>
          </p:spPr>
          <p:txBody>
            <a:bodyPr wrap="square" lIns="0" tIns="0" rIns="0" bIns="0">
              <a:spAutoFit/>
            </a:bodyPr>
            <a:lstStyle/>
            <a:p>
              <a:r>
                <a:rPr lang="en-US" altLang="zh-CN" sz="1600" b="1" dirty="0">
                  <a:solidFill>
                    <a:srgbClr val="000000"/>
                  </a:solidFill>
                </a:rPr>
                <a:t>B</a:t>
              </a:r>
              <a:endParaRPr lang="zh-CN" altLang="en-US" sz="3200" b="1" dirty="0"/>
            </a:p>
          </p:txBody>
        </p:sp>
        <p:sp>
          <p:nvSpPr>
            <p:cNvPr id="104" name="文本框 103"/>
            <p:cNvSpPr txBox="1"/>
            <p:nvPr/>
          </p:nvSpPr>
          <p:spPr>
            <a:xfrm>
              <a:off x="5404170" y="5213445"/>
              <a:ext cx="19190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dirty="0">
                  <a:solidFill>
                    <a:schemeClr val="bg1"/>
                  </a:solidFill>
                </a:rPr>
                <a:t>二型异质结</a:t>
              </a:r>
            </a:p>
          </p:txBody>
        </p: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C97B5110-0A13-457C-BF22-549CFCB51DFB}"/>
              </a:ext>
            </a:extLst>
          </p:cNvPr>
          <p:cNvGrpSpPr/>
          <p:nvPr/>
        </p:nvGrpSpPr>
        <p:grpSpPr>
          <a:xfrm>
            <a:off x="963815" y="2368884"/>
            <a:ext cx="2949575" cy="3181016"/>
            <a:chOff x="963815" y="2368884"/>
            <a:chExt cx="2949575" cy="3181016"/>
          </a:xfrm>
        </p:grpSpPr>
        <p:grpSp>
          <p:nvGrpSpPr>
            <p:cNvPr id="4" name="组合 3"/>
            <p:cNvGrpSpPr/>
            <p:nvPr/>
          </p:nvGrpSpPr>
          <p:grpSpPr>
            <a:xfrm>
              <a:off x="963815" y="2368884"/>
              <a:ext cx="2949575" cy="2544762"/>
              <a:chOff x="1192213" y="2141538"/>
              <a:chExt cx="2949575" cy="2544762"/>
            </a:xfrm>
          </p:grpSpPr>
          <p:sp>
            <p:nvSpPr>
              <p:cNvPr id="5" name="Line 17"/>
              <p:cNvSpPr>
                <a:spLocks noChangeShapeType="1"/>
              </p:cNvSpPr>
              <p:nvPr/>
            </p:nvSpPr>
            <p:spPr bwMode="auto">
              <a:xfrm>
                <a:off x="1325563" y="2239963"/>
                <a:ext cx="1587" cy="2411412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" name="Freeform 18"/>
              <p:cNvSpPr/>
              <p:nvPr/>
            </p:nvSpPr>
            <p:spPr bwMode="auto">
              <a:xfrm>
                <a:off x="1290638" y="2141538"/>
                <a:ext cx="69850" cy="106362"/>
              </a:xfrm>
              <a:custGeom>
                <a:avLst/>
                <a:gdLst>
                  <a:gd name="T0" fmla="*/ 0 w 133"/>
                  <a:gd name="T1" fmla="*/ 106362 h 202"/>
                  <a:gd name="T2" fmla="*/ 34662 w 133"/>
                  <a:gd name="T3" fmla="*/ 0 h 202"/>
                  <a:gd name="T4" fmla="*/ 69850 w 133"/>
                  <a:gd name="T5" fmla="*/ 106362 h 202"/>
                  <a:gd name="T6" fmla="*/ 0 w 133"/>
                  <a:gd name="T7" fmla="*/ 106362 h 20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33"/>
                  <a:gd name="T13" fmla="*/ 0 h 202"/>
                  <a:gd name="T14" fmla="*/ 133 w 133"/>
                  <a:gd name="T15" fmla="*/ 202 h 20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33" h="202">
                    <a:moveTo>
                      <a:pt x="0" y="202"/>
                    </a:moveTo>
                    <a:lnTo>
                      <a:pt x="66" y="0"/>
                    </a:lnTo>
                    <a:lnTo>
                      <a:pt x="133" y="202"/>
                    </a:lnTo>
                    <a:lnTo>
                      <a:pt x="0" y="202"/>
                    </a:lnTo>
                    <a:close/>
                  </a:path>
                </a:pathLst>
              </a:custGeom>
              <a:solidFill>
                <a:srgbClr val="000000"/>
              </a:solidFill>
              <a:ln w="28575">
                <a:noFill/>
                <a:rou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" name="Line 19"/>
              <p:cNvSpPr>
                <a:spLocks noChangeShapeType="1"/>
              </p:cNvSpPr>
              <p:nvPr/>
            </p:nvSpPr>
            <p:spPr bwMode="auto">
              <a:xfrm>
                <a:off x="1325563" y="4651375"/>
                <a:ext cx="2719387" cy="1588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" name="Freeform 20"/>
              <p:cNvSpPr/>
              <p:nvPr/>
            </p:nvSpPr>
            <p:spPr bwMode="auto">
              <a:xfrm>
                <a:off x="4037013" y="4614863"/>
                <a:ext cx="104775" cy="71437"/>
              </a:xfrm>
              <a:custGeom>
                <a:avLst/>
                <a:gdLst>
                  <a:gd name="T0" fmla="*/ 0 w 198"/>
                  <a:gd name="T1" fmla="*/ 0 h 135"/>
                  <a:gd name="T2" fmla="*/ 104775 w 198"/>
                  <a:gd name="T3" fmla="*/ 35983 h 135"/>
                  <a:gd name="T4" fmla="*/ 0 w 198"/>
                  <a:gd name="T5" fmla="*/ 71437 h 135"/>
                  <a:gd name="T6" fmla="*/ 0 w 198"/>
                  <a:gd name="T7" fmla="*/ 0 h 13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8"/>
                  <a:gd name="T13" fmla="*/ 0 h 135"/>
                  <a:gd name="T14" fmla="*/ 198 w 198"/>
                  <a:gd name="T15" fmla="*/ 135 h 13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8" h="135">
                    <a:moveTo>
                      <a:pt x="0" y="0"/>
                    </a:moveTo>
                    <a:lnTo>
                      <a:pt x="198" y="68"/>
                    </a:lnTo>
                    <a:lnTo>
                      <a:pt x="0" y="13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28575">
                <a:noFill/>
                <a:rou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" name="Line 21"/>
              <p:cNvSpPr>
                <a:spLocks noChangeShapeType="1"/>
              </p:cNvSpPr>
              <p:nvPr/>
            </p:nvSpPr>
            <p:spPr bwMode="auto">
              <a:xfrm>
                <a:off x="1677988" y="2500313"/>
                <a:ext cx="703262" cy="1587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" name="Line 22"/>
              <p:cNvSpPr>
                <a:spLocks noChangeShapeType="1"/>
              </p:cNvSpPr>
              <p:nvPr/>
            </p:nvSpPr>
            <p:spPr bwMode="auto">
              <a:xfrm>
                <a:off x="2381250" y="2500313"/>
                <a:ext cx="1588" cy="627062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" name="Line 23"/>
              <p:cNvSpPr>
                <a:spLocks noChangeShapeType="1"/>
              </p:cNvSpPr>
              <p:nvPr/>
            </p:nvSpPr>
            <p:spPr bwMode="auto">
              <a:xfrm>
                <a:off x="2381250" y="3127375"/>
                <a:ext cx="439738" cy="1588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" name="Line 24"/>
              <p:cNvSpPr>
                <a:spLocks noChangeShapeType="1"/>
              </p:cNvSpPr>
              <p:nvPr/>
            </p:nvSpPr>
            <p:spPr bwMode="auto">
              <a:xfrm flipV="1">
                <a:off x="2820988" y="2500313"/>
                <a:ext cx="1587" cy="627062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" name="Line 25"/>
              <p:cNvSpPr>
                <a:spLocks noChangeShapeType="1"/>
              </p:cNvSpPr>
              <p:nvPr/>
            </p:nvSpPr>
            <p:spPr bwMode="auto">
              <a:xfrm>
                <a:off x="2820988" y="2500313"/>
                <a:ext cx="792162" cy="1587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" name="Line 26"/>
              <p:cNvSpPr>
                <a:spLocks noChangeShapeType="1"/>
              </p:cNvSpPr>
              <p:nvPr/>
            </p:nvSpPr>
            <p:spPr bwMode="auto">
              <a:xfrm>
                <a:off x="2381250" y="3484563"/>
                <a:ext cx="1588" cy="449262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" name="Line 27"/>
              <p:cNvSpPr>
                <a:spLocks noChangeShapeType="1"/>
              </p:cNvSpPr>
              <p:nvPr/>
            </p:nvSpPr>
            <p:spPr bwMode="auto">
              <a:xfrm>
                <a:off x="2381250" y="3484563"/>
                <a:ext cx="439738" cy="1587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" name="Line 28"/>
              <p:cNvSpPr>
                <a:spLocks noChangeShapeType="1"/>
              </p:cNvSpPr>
              <p:nvPr/>
            </p:nvSpPr>
            <p:spPr bwMode="auto">
              <a:xfrm>
                <a:off x="2820988" y="3484563"/>
                <a:ext cx="1587" cy="449262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7" name="Line 29"/>
              <p:cNvSpPr>
                <a:spLocks noChangeShapeType="1"/>
              </p:cNvSpPr>
              <p:nvPr/>
            </p:nvSpPr>
            <p:spPr bwMode="auto">
              <a:xfrm>
                <a:off x="2820988" y="3933825"/>
                <a:ext cx="792162" cy="1588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" name="Line 30"/>
              <p:cNvSpPr>
                <a:spLocks noChangeShapeType="1"/>
              </p:cNvSpPr>
              <p:nvPr/>
            </p:nvSpPr>
            <p:spPr bwMode="auto">
              <a:xfrm flipH="1">
                <a:off x="1677988" y="3933825"/>
                <a:ext cx="703262" cy="1588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9" name="Rectangle 31"/>
              <p:cNvSpPr>
                <a:spLocks noChangeArrowheads="1"/>
              </p:cNvSpPr>
              <p:nvPr/>
            </p:nvSpPr>
            <p:spPr bwMode="auto">
              <a:xfrm>
                <a:off x="1887538" y="2211388"/>
                <a:ext cx="123825" cy="244475"/>
              </a:xfrm>
              <a:prstGeom prst="rect">
                <a:avLst/>
              </a:prstGeom>
              <a:noFill/>
              <a:ln w="28575">
                <a:noFill/>
                <a:miter lim="800000"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1600" b="1">
                    <a:solidFill>
                      <a:srgbClr val="000000"/>
                    </a:solidFill>
                  </a:rPr>
                  <a:t>P</a:t>
                </a:r>
                <a:endParaRPr lang="en-US" altLang="zh-CN" sz="3200" b="1"/>
              </a:p>
            </p:txBody>
          </p:sp>
          <p:sp>
            <p:nvSpPr>
              <p:cNvPr id="20" name="Rectangle 32"/>
              <p:cNvSpPr>
                <a:spLocks noChangeArrowheads="1"/>
              </p:cNvSpPr>
              <p:nvPr/>
            </p:nvSpPr>
            <p:spPr bwMode="auto">
              <a:xfrm>
                <a:off x="3159125" y="2238375"/>
                <a:ext cx="146050" cy="244475"/>
              </a:xfrm>
              <a:prstGeom prst="rect">
                <a:avLst/>
              </a:prstGeom>
              <a:noFill/>
              <a:ln w="28575">
                <a:noFill/>
                <a:miter lim="800000"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1600" b="1">
                    <a:solidFill>
                      <a:srgbClr val="000000"/>
                    </a:solidFill>
                  </a:rPr>
                  <a:t>N</a:t>
                </a:r>
                <a:endParaRPr lang="en-US" altLang="zh-CN" sz="3200" b="1"/>
              </a:p>
            </p:txBody>
          </p:sp>
          <p:sp>
            <p:nvSpPr>
              <p:cNvPr id="21" name="Freeform 33"/>
              <p:cNvSpPr/>
              <p:nvPr/>
            </p:nvSpPr>
            <p:spPr bwMode="auto">
              <a:xfrm>
                <a:off x="2552700" y="2320925"/>
                <a:ext cx="357188" cy="439738"/>
              </a:xfrm>
              <a:custGeom>
                <a:avLst/>
                <a:gdLst>
                  <a:gd name="T0" fmla="*/ 357188 w 673"/>
                  <a:gd name="T1" fmla="*/ 0 h 831"/>
                  <a:gd name="T2" fmla="*/ 321098 w 673"/>
                  <a:gd name="T3" fmla="*/ 11113 h 831"/>
                  <a:gd name="T4" fmla="*/ 286069 w 673"/>
                  <a:gd name="T5" fmla="*/ 24342 h 831"/>
                  <a:gd name="T6" fmla="*/ 252632 w 673"/>
                  <a:gd name="T7" fmla="*/ 40217 h 831"/>
                  <a:gd name="T8" fmla="*/ 219726 w 673"/>
                  <a:gd name="T9" fmla="*/ 59267 h 831"/>
                  <a:gd name="T10" fmla="*/ 188943 w 673"/>
                  <a:gd name="T11" fmla="*/ 81492 h 831"/>
                  <a:gd name="T12" fmla="*/ 159753 w 673"/>
                  <a:gd name="T13" fmla="*/ 105833 h 831"/>
                  <a:gd name="T14" fmla="*/ 132154 w 673"/>
                  <a:gd name="T15" fmla="*/ 131233 h 831"/>
                  <a:gd name="T16" fmla="*/ 107740 w 673"/>
                  <a:gd name="T17" fmla="*/ 160338 h 831"/>
                  <a:gd name="T18" fmla="*/ 84388 w 673"/>
                  <a:gd name="T19" fmla="*/ 190500 h 831"/>
                  <a:gd name="T20" fmla="*/ 64220 w 673"/>
                  <a:gd name="T21" fmla="*/ 222779 h 831"/>
                  <a:gd name="T22" fmla="*/ 46174 w 673"/>
                  <a:gd name="T23" fmla="*/ 256117 h 831"/>
                  <a:gd name="T24" fmla="*/ 31314 w 673"/>
                  <a:gd name="T25" fmla="*/ 291042 h 831"/>
                  <a:gd name="T26" fmla="*/ 19637 w 673"/>
                  <a:gd name="T27" fmla="*/ 327025 h 831"/>
                  <a:gd name="T28" fmla="*/ 9553 w 673"/>
                  <a:gd name="T29" fmla="*/ 364596 h 831"/>
                  <a:gd name="T30" fmla="*/ 3184 w 673"/>
                  <a:gd name="T31" fmla="*/ 401638 h 831"/>
                  <a:gd name="T32" fmla="*/ 0 w 673"/>
                  <a:gd name="T33" fmla="*/ 439738 h 831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673"/>
                  <a:gd name="T52" fmla="*/ 0 h 831"/>
                  <a:gd name="T53" fmla="*/ 673 w 673"/>
                  <a:gd name="T54" fmla="*/ 831 h 831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673" h="831">
                    <a:moveTo>
                      <a:pt x="673" y="0"/>
                    </a:moveTo>
                    <a:lnTo>
                      <a:pt x="605" y="21"/>
                    </a:lnTo>
                    <a:lnTo>
                      <a:pt x="539" y="46"/>
                    </a:lnTo>
                    <a:lnTo>
                      <a:pt x="476" y="76"/>
                    </a:lnTo>
                    <a:lnTo>
                      <a:pt x="414" y="112"/>
                    </a:lnTo>
                    <a:lnTo>
                      <a:pt x="356" y="154"/>
                    </a:lnTo>
                    <a:lnTo>
                      <a:pt x="301" y="200"/>
                    </a:lnTo>
                    <a:lnTo>
                      <a:pt x="249" y="248"/>
                    </a:lnTo>
                    <a:lnTo>
                      <a:pt x="203" y="303"/>
                    </a:lnTo>
                    <a:lnTo>
                      <a:pt x="159" y="360"/>
                    </a:lnTo>
                    <a:lnTo>
                      <a:pt x="121" y="421"/>
                    </a:lnTo>
                    <a:lnTo>
                      <a:pt x="87" y="484"/>
                    </a:lnTo>
                    <a:lnTo>
                      <a:pt x="59" y="550"/>
                    </a:lnTo>
                    <a:lnTo>
                      <a:pt x="37" y="618"/>
                    </a:lnTo>
                    <a:lnTo>
                      <a:pt x="18" y="689"/>
                    </a:lnTo>
                    <a:lnTo>
                      <a:pt x="6" y="759"/>
                    </a:lnTo>
                    <a:lnTo>
                      <a:pt x="0" y="831"/>
                    </a:lnTo>
                  </a:path>
                </a:pathLst>
              </a:custGeom>
              <a:noFill/>
              <a:ln w="28575">
                <a:solidFill>
                  <a:srgbClr val="000000"/>
                </a:solidFill>
                <a:rou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2" name="Freeform 34"/>
              <p:cNvSpPr/>
              <p:nvPr/>
            </p:nvSpPr>
            <p:spPr bwMode="auto">
              <a:xfrm>
                <a:off x="2517775" y="2749550"/>
                <a:ext cx="69850" cy="107950"/>
              </a:xfrm>
              <a:custGeom>
                <a:avLst/>
                <a:gdLst>
                  <a:gd name="T0" fmla="*/ 69850 w 133"/>
                  <a:gd name="T1" fmla="*/ 0 h 205"/>
                  <a:gd name="T2" fmla="*/ 39914 w 133"/>
                  <a:gd name="T3" fmla="*/ 107950 h 205"/>
                  <a:gd name="T4" fmla="*/ 0 w 133"/>
                  <a:gd name="T5" fmla="*/ 3686 h 205"/>
                  <a:gd name="T6" fmla="*/ 69850 w 133"/>
                  <a:gd name="T7" fmla="*/ 0 h 20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33"/>
                  <a:gd name="T13" fmla="*/ 0 h 205"/>
                  <a:gd name="T14" fmla="*/ 133 w 133"/>
                  <a:gd name="T15" fmla="*/ 205 h 20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33" h="205">
                    <a:moveTo>
                      <a:pt x="133" y="0"/>
                    </a:moveTo>
                    <a:lnTo>
                      <a:pt x="76" y="205"/>
                    </a:lnTo>
                    <a:lnTo>
                      <a:pt x="0" y="7"/>
                    </a:lnTo>
                    <a:lnTo>
                      <a:pt x="133" y="0"/>
                    </a:lnTo>
                    <a:close/>
                  </a:path>
                </a:pathLst>
              </a:custGeom>
              <a:solidFill>
                <a:srgbClr val="000000"/>
              </a:solidFill>
              <a:ln w="28575">
                <a:noFill/>
                <a:rou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" name="Freeform 35"/>
              <p:cNvSpPr/>
              <p:nvPr/>
            </p:nvSpPr>
            <p:spPr bwMode="auto">
              <a:xfrm>
                <a:off x="2117725" y="3851275"/>
                <a:ext cx="515938" cy="357188"/>
              </a:xfrm>
              <a:custGeom>
                <a:avLst/>
                <a:gdLst>
                  <a:gd name="T0" fmla="*/ 0 w 976"/>
                  <a:gd name="T1" fmla="*/ 350829 h 674"/>
                  <a:gd name="T2" fmla="*/ 35947 w 976"/>
                  <a:gd name="T3" fmla="*/ 355598 h 674"/>
                  <a:gd name="T4" fmla="*/ 71364 w 976"/>
                  <a:gd name="T5" fmla="*/ 357188 h 674"/>
                  <a:gd name="T6" fmla="*/ 107840 w 976"/>
                  <a:gd name="T7" fmla="*/ 356128 h 674"/>
                  <a:gd name="T8" fmla="*/ 143786 w 976"/>
                  <a:gd name="T9" fmla="*/ 352418 h 674"/>
                  <a:gd name="T10" fmla="*/ 178675 w 976"/>
                  <a:gd name="T11" fmla="*/ 344999 h 674"/>
                  <a:gd name="T12" fmla="*/ 213565 w 976"/>
                  <a:gd name="T13" fmla="*/ 335460 h 674"/>
                  <a:gd name="T14" fmla="*/ 247397 w 976"/>
                  <a:gd name="T15" fmla="*/ 322741 h 674"/>
                  <a:gd name="T16" fmla="*/ 280171 w 976"/>
                  <a:gd name="T17" fmla="*/ 307372 h 674"/>
                  <a:gd name="T18" fmla="*/ 311360 w 976"/>
                  <a:gd name="T19" fmla="*/ 289354 h 674"/>
                  <a:gd name="T20" fmla="*/ 340963 w 976"/>
                  <a:gd name="T21" fmla="*/ 269746 h 674"/>
                  <a:gd name="T22" fmla="*/ 369509 w 976"/>
                  <a:gd name="T23" fmla="*/ 246958 h 674"/>
                  <a:gd name="T24" fmla="*/ 395940 w 976"/>
                  <a:gd name="T25" fmla="*/ 221520 h 674"/>
                  <a:gd name="T26" fmla="*/ 420786 w 976"/>
                  <a:gd name="T27" fmla="*/ 194493 h 674"/>
                  <a:gd name="T28" fmla="*/ 442459 w 976"/>
                  <a:gd name="T29" fmla="*/ 165345 h 674"/>
                  <a:gd name="T30" fmla="*/ 462547 w 976"/>
                  <a:gd name="T31" fmla="*/ 135138 h 674"/>
                  <a:gd name="T32" fmla="*/ 479463 w 976"/>
                  <a:gd name="T33" fmla="*/ 103341 h 674"/>
                  <a:gd name="T34" fmla="*/ 494264 w 976"/>
                  <a:gd name="T35" fmla="*/ 69954 h 674"/>
                  <a:gd name="T36" fmla="*/ 506951 w 976"/>
                  <a:gd name="T37" fmla="*/ 34977 h 674"/>
                  <a:gd name="T38" fmla="*/ 515938 w 976"/>
                  <a:gd name="T39" fmla="*/ 0 h 674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w 976"/>
                  <a:gd name="T61" fmla="*/ 0 h 674"/>
                  <a:gd name="T62" fmla="*/ 976 w 976"/>
                  <a:gd name="T63" fmla="*/ 674 h 674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T60" t="T61" r="T62" b="T63"/>
                <a:pathLst>
                  <a:path w="976" h="674">
                    <a:moveTo>
                      <a:pt x="0" y="662"/>
                    </a:moveTo>
                    <a:lnTo>
                      <a:pt x="68" y="671"/>
                    </a:lnTo>
                    <a:lnTo>
                      <a:pt x="135" y="674"/>
                    </a:lnTo>
                    <a:lnTo>
                      <a:pt x="204" y="672"/>
                    </a:lnTo>
                    <a:lnTo>
                      <a:pt x="272" y="665"/>
                    </a:lnTo>
                    <a:lnTo>
                      <a:pt x="338" y="651"/>
                    </a:lnTo>
                    <a:lnTo>
                      <a:pt x="404" y="633"/>
                    </a:lnTo>
                    <a:lnTo>
                      <a:pt x="468" y="609"/>
                    </a:lnTo>
                    <a:lnTo>
                      <a:pt x="530" y="580"/>
                    </a:lnTo>
                    <a:lnTo>
                      <a:pt x="589" y="546"/>
                    </a:lnTo>
                    <a:lnTo>
                      <a:pt x="645" y="509"/>
                    </a:lnTo>
                    <a:lnTo>
                      <a:pt x="699" y="466"/>
                    </a:lnTo>
                    <a:lnTo>
                      <a:pt x="749" y="418"/>
                    </a:lnTo>
                    <a:lnTo>
                      <a:pt x="796" y="367"/>
                    </a:lnTo>
                    <a:lnTo>
                      <a:pt x="837" y="312"/>
                    </a:lnTo>
                    <a:lnTo>
                      <a:pt x="875" y="255"/>
                    </a:lnTo>
                    <a:lnTo>
                      <a:pt x="907" y="195"/>
                    </a:lnTo>
                    <a:lnTo>
                      <a:pt x="935" y="132"/>
                    </a:lnTo>
                    <a:lnTo>
                      <a:pt x="959" y="66"/>
                    </a:lnTo>
                    <a:lnTo>
                      <a:pt x="976" y="0"/>
                    </a:lnTo>
                  </a:path>
                </a:pathLst>
              </a:custGeom>
              <a:noFill/>
              <a:ln w="28575">
                <a:solidFill>
                  <a:srgbClr val="000000"/>
                </a:solidFill>
                <a:rou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" name="Freeform 36"/>
              <p:cNvSpPr/>
              <p:nvPr/>
            </p:nvSpPr>
            <p:spPr bwMode="auto">
              <a:xfrm>
                <a:off x="2597150" y="3754438"/>
                <a:ext cx="71438" cy="109537"/>
              </a:xfrm>
              <a:custGeom>
                <a:avLst/>
                <a:gdLst>
                  <a:gd name="T0" fmla="*/ 0 w 133"/>
                  <a:gd name="T1" fmla="*/ 101151 h 209"/>
                  <a:gd name="T2" fmla="*/ 48879 w 133"/>
                  <a:gd name="T3" fmla="*/ 0 h 209"/>
                  <a:gd name="T4" fmla="*/ 71438 w 133"/>
                  <a:gd name="T5" fmla="*/ 109537 h 209"/>
                  <a:gd name="T6" fmla="*/ 0 w 133"/>
                  <a:gd name="T7" fmla="*/ 101151 h 209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33"/>
                  <a:gd name="T13" fmla="*/ 0 h 209"/>
                  <a:gd name="T14" fmla="*/ 133 w 133"/>
                  <a:gd name="T15" fmla="*/ 209 h 209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33" h="209">
                    <a:moveTo>
                      <a:pt x="0" y="193"/>
                    </a:moveTo>
                    <a:lnTo>
                      <a:pt x="91" y="0"/>
                    </a:lnTo>
                    <a:lnTo>
                      <a:pt x="133" y="209"/>
                    </a:lnTo>
                    <a:lnTo>
                      <a:pt x="0" y="193"/>
                    </a:lnTo>
                    <a:close/>
                  </a:path>
                </a:pathLst>
              </a:custGeom>
              <a:solidFill>
                <a:srgbClr val="000000"/>
              </a:solidFill>
              <a:ln w="28575">
                <a:noFill/>
                <a:rou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5" name="Rectangle 37"/>
              <p:cNvSpPr>
                <a:spLocks noChangeArrowheads="1"/>
              </p:cNvSpPr>
              <p:nvPr/>
            </p:nvSpPr>
            <p:spPr bwMode="auto">
              <a:xfrm>
                <a:off x="2476500" y="4316413"/>
                <a:ext cx="485775" cy="244475"/>
              </a:xfrm>
              <a:prstGeom prst="rect">
                <a:avLst/>
              </a:prstGeom>
              <a:noFill/>
              <a:ln w="28575">
                <a:noFill/>
                <a:miter lim="800000"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1600" b="1">
                    <a:solidFill>
                      <a:srgbClr val="000000"/>
                    </a:solidFill>
                  </a:rPr>
                  <a:t>GaAs</a:t>
                </a:r>
                <a:endParaRPr lang="en-US" altLang="zh-CN" sz="3200" b="1"/>
              </a:p>
            </p:txBody>
          </p:sp>
          <p:sp>
            <p:nvSpPr>
              <p:cNvPr id="26" name="Rectangle 38"/>
              <p:cNvSpPr>
                <a:spLocks noChangeArrowheads="1"/>
              </p:cNvSpPr>
              <p:nvPr/>
            </p:nvSpPr>
            <p:spPr bwMode="auto">
              <a:xfrm>
                <a:off x="1520825" y="4316413"/>
                <a:ext cx="688975" cy="244475"/>
              </a:xfrm>
              <a:prstGeom prst="rect">
                <a:avLst/>
              </a:prstGeom>
              <a:noFill/>
              <a:ln w="28575">
                <a:noFill/>
                <a:miter lim="800000"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1600" b="1">
                    <a:solidFill>
                      <a:srgbClr val="000000"/>
                    </a:solidFill>
                  </a:rPr>
                  <a:t>GaAlAs</a:t>
                </a:r>
                <a:endParaRPr lang="en-US" altLang="zh-CN" sz="3200" b="1"/>
              </a:p>
            </p:txBody>
          </p:sp>
          <p:sp>
            <p:nvSpPr>
              <p:cNvPr id="27" name="Rectangle 39"/>
              <p:cNvSpPr>
                <a:spLocks noChangeArrowheads="1"/>
              </p:cNvSpPr>
              <p:nvPr/>
            </p:nvSpPr>
            <p:spPr bwMode="auto">
              <a:xfrm>
                <a:off x="3157538" y="4316413"/>
                <a:ext cx="688975" cy="244475"/>
              </a:xfrm>
              <a:prstGeom prst="rect">
                <a:avLst/>
              </a:prstGeom>
              <a:noFill/>
              <a:ln w="28575">
                <a:noFill/>
                <a:miter lim="800000"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1600" b="1">
                    <a:solidFill>
                      <a:srgbClr val="000000"/>
                    </a:solidFill>
                  </a:rPr>
                  <a:t>GaAlAs</a:t>
                </a:r>
                <a:endParaRPr lang="en-US" altLang="zh-CN" sz="3200" b="1"/>
              </a:p>
            </p:txBody>
          </p:sp>
          <p:sp>
            <p:nvSpPr>
              <p:cNvPr id="28" name="Rectangle 40"/>
              <p:cNvSpPr>
                <a:spLocks noChangeArrowheads="1"/>
              </p:cNvSpPr>
              <p:nvPr/>
            </p:nvSpPr>
            <p:spPr bwMode="auto">
              <a:xfrm>
                <a:off x="3195638" y="2619375"/>
                <a:ext cx="409575" cy="244475"/>
              </a:xfrm>
              <a:prstGeom prst="rect">
                <a:avLst/>
              </a:prstGeom>
              <a:noFill/>
              <a:ln w="28575">
                <a:noFill/>
                <a:miter lim="800000"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zh-CN" altLang="en-US" sz="1600" b="1" dirty="0">
                    <a:solidFill>
                      <a:srgbClr val="000000"/>
                    </a:solidFill>
                  </a:rPr>
                  <a:t>导带</a:t>
                </a:r>
                <a:endParaRPr lang="zh-CN" altLang="en-US" sz="3200" b="1" dirty="0"/>
              </a:p>
            </p:txBody>
          </p:sp>
          <p:sp>
            <p:nvSpPr>
              <p:cNvPr id="29" name="Rectangle 41"/>
              <p:cNvSpPr>
                <a:spLocks noChangeArrowheads="1"/>
              </p:cNvSpPr>
              <p:nvPr/>
            </p:nvSpPr>
            <p:spPr bwMode="auto">
              <a:xfrm>
                <a:off x="3167063" y="3602038"/>
                <a:ext cx="409575" cy="244475"/>
              </a:xfrm>
              <a:prstGeom prst="rect">
                <a:avLst/>
              </a:prstGeom>
              <a:noFill/>
              <a:ln w="28575">
                <a:noFill/>
                <a:miter lim="800000"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zh-CN" altLang="en-US" sz="1600" b="1" dirty="0">
                    <a:solidFill>
                      <a:srgbClr val="000000"/>
                    </a:solidFill>
                  </a:rPr>
                  <a:t>价带</a:t>
                </a:r>
                <a:endParaRPr lang="zh-CN" altLang="en-US" sz="3200" b="1" dirty="0"/>
              </a:p>
            </p:txBody>
          </p:sp>
          <p:sp>
            <p:nvSpPr>
              <p:cNvPr id="30" name="Rectangle 42"/>
              <p:cNvSpPr>
                <a:spLocks noChangeArrowheads="1"/>
              </p:cNvSpPr>
              <p:nvPr/>
            </p:nvSpPr>
            <p:spPr bwMode="auto">
              <a:xfrm>
                <a:off x="1192213" y="2232025"/>
                <a:ext cx="134937" cy="244475"/>
              </a:xfrm>
              <a:prstGeom prst="rect">
                <a:avLst/>
              </a:prstGeom>
              <a:noFill/>
              <a:ln w="28575">
                <a:noFill/>
                <a:miter lim="800000"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1600" b="1">
                    <a:solidFill>
                      <a:srgbClr val="000000"/>
                    </a:solidFill>
                  </a:rPr>
                  <a:t>E</a:t>
                </a:r>
                <a:endParaRPr lang="en-US" altLang="zh-CN" sz="3200" b="1"/>
              </a:p>
            </p:txBody>
          </p:sp>
        </p:grpSp>
        <p:sp>
          <p:nvSpPr>
            <p:cNvPr id="105" name="文本框 104"/>
            <p:cNvSpPr txBox="1"/>
            <p:nvPr/>
          </p:nvSpPr>
          <p:spPr>
            <a:xfrm>
              <a:off x="1364777" y="5180568"/>
              <a:ext cx="19190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dirty="0">
                  <a:solidFill>
                    <a:schemeClr val="bg1"/>
                  </a:solidFill>
                </a:rPr>
                <a:t>一型异质结</a:t>
              </a:r>
            </a:p>
          </p:txBody>
        </p:sp>
      </p:grp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DEE2103-4AC5-4B1F-B569-9F4D765668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集成光电子学概论</a:t>
            </a:r>
            <a:endParaRPr lang="zh-CN" altLang="en-US" dirty="0"/>
          </a:p>
        </p:txBody>
      </p:sp>
      <p:sp>
        <p:nvSpPr>
          <p:cNvPr id="31" name="灯片编号占位符 30">
            <a:extLst>
              <a:ext uri="{FF2B5EF4-FFF2-40B4-BE49-F238E27FC236}">
                <a16:creationId xmlns:a16="http://schemas.microsoft.com/office/drawing/2014/main" id="{5BA134EA-0149-435D-B493-A425C1D38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6EFF6-F6F6-48A4-8B6A-DDF075469E09}" type="slidenum">
              <a:rPr lang="zh-CN" altLang="en-US" smtClean="0"/>
              <a:pPr/>
              <a:t>16</a:t>
            </a:fld>
            <a:endParaRPr lang="zh-CN" alt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欧姆接触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39144" y="1340768"/>
            <a:ext cx="8465711" cy="2196244"/>
          </a:xfrm>
        </p:spPr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欧姆接触层</a:t>
            </a:r>
          </a:p>
          <a:p>
            <a:pPr lvl="1"/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金属和半导体之间有肖特基势垒，导通电压较高</a:t>
            </a:r>
          </a:p>
          <a:p>
            <a:pPr lvl="1"/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在上限制层之上加一重掺杂层</a:t>
            </a: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如下图中的</a:t>
            </a: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</a:t>
            </a:r>
            <a:r>
              <a:rPr lang="en-US" altLang="zh-CN" baseline="30000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+</a:t>
            </a: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-</a:t>
            </a:r>
            <a:r>
              <a:rPr lang="en-US" altLang="zh-CN" dirty="0" err="1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GaAs</a:t>
            </a: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)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，消除肖特基势垒，降低接触电阻</a:t>
            </a:r>
          </a:p>
          <a:p>
            <a:endParaRPr lang="zh-CN" altLang="en-US" dirty="0">
              <a:solidFill>
                <a:schemeClr val="bg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graphicFrame>
        <p:nvGraphicFramePr>
          <p:cNvPr id="4" name="Object 2"/>
          <p:cNvGraphicFramePr>
            <a:graphicFrameLocks noChangeAspect="1"/>
          </p:cNvGraphicFramePr>
          <p:nvPr/>
        </p:nvGraphicFramePr>
        <p:xfrm>
          <a:off x="6452445" y="3441206"/>
          <a:ext cx="2234355" cy="27723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3738880" imgH="4638675" progId="">
                  <p:embed/>
                </p:oleObj>
              </mc:Choice>
              <mc:Fallback>
                <p:oleObj name="Visio" r:id="rId3" imgW="3738880" imgH="4638675" progId="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52445" y="3441206"/>
                        <a:ext cx="2234355" cy="277230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457199" y="3481298"/>
            <a:ext cx="59952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※ </a:t>
            </a:r>
            <a:r>
              <a:rPr lang="zh-CN" altLang="en-US" dirty="0">
                <a:solidFill>
                  <a:schemeClr val="bg1"/>
                </a:solidFill>
              </a:rPr>
              <a:t>欧姆接触是指金属与半导体的接触，而其接触面的电阻值远小 于半导体本身的电阻，不产生明显的附加阻抗，而且不会使半 导体内部的平衡载流子浓度发生显著的改变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3830278" y="4405490"/>
            <a:ext cx="2234355" cy="2075468"/>
            <a:chOff x="3604915" y="4527912"/>
            <a:chExt cx="2304913" cy="2059663"/>
          </a:xfrm>
        </p:grpSpPr>
        <p:cxnSp>
          <p:nvCxnSpPr>
            <p:cNvPr id="7" name="直线连接符 6"/>
            <p:cNvCxnSpPr/>
            <p:nvPr/>
          </p:nvCxnSpPr>
          <p:spPr>
            <a:xfrm>
              <a:off x="3923928" y="6213514"/>
              <a:ext cx="1800200" cy="0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8" name="直线连接符 7"/>
            <p:cNvCxnSpPr/>
            <p:nvPr/>
          </p:nvCxnSpPr>
          <p:spPr>
            <a:xfrm flipV="1">
              <a:off x="3923928" y="4674960"/>
              <a:ext cx="0" cy="1538554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10" name="文本框 9"/>
            <p:cNvSpPr txBox="1"/>
            <p:nvPr/>
          </p:nvSpPr>
          <p:spPr>
            <a:xfrm>
              <a:off x="5657800" y="6218243"/>
              <a:ext cx="2520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dirty="0">
                  <a:solidFill>
                    <a:schemeClr val="bg1"/>
                  </a:solidFill>
                </a:rPr>
                <a:t>V</a:t>
              </a:r>
              <a:endParaRPr kumimoji="1"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3604915" y="4527912"/>
              <a:ext cx="2520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dirty="0">
                  <a:solidFill>
                    <a:schemeClr val="bg1"/>
                  </a:solidFill>
                </a:rPr>
                <a:t>I</a:t>
              </a:r>
              <a:endParaRPr kumimoji="1" lang="zh-CN" alt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13" name="直线连接符 12"/>
            <p:cNvCxnSpPr/>
            <p:nvPr/>
          </p:nvCxnSpPr>
          <p:spPr>
            <a:xfrm flipV="1">
              <a:off x="3923927" y="4706910"/>
              <a:ext cx="1005556" cy="1506604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4570E292-0B7B-43BF-80D1-BF5768C9D062}"/>
              </a:ext>
            </a:extLst>
          </p:cNvPr>
          <p:cNvGrpSpPr/>
          <p:nvPr/>
        </p:nvGrpSpPr>
        <p:grpSpPr>
          <a:xfrm>
            <a:off x="475628" y="4401365"/>
            <a:ext cx="3181600" cy="2107494"/>
            <a:chOff x="472747" y="4444720"/>
            <a:chExt cx="3181600" cy="2107494"/>
          </a:xfrm>
        </p:grpSpPr>
        <p:pic>
          <p:nvPicPr>
            <p:cNvPr id="16" name="图片 15"/>
            <p:cNvPicPr>
              <a:picLocks noChangeAspect="1"/>
            </p:cNvPicPr>
            <p:nvPr/>
          </p:nvPicPr>
          <p:blipFill rotWithShape="1">
            <a:blip r:embed="rId5"/>
            <a:srcRect t="4646" r="3322"/>
            <a:stretch>
              <a:fillRect/>
            </a:stretch>
          </p:blipFill>
          <p:spPr>
            <a:xfrm>
              <a:off x="472747" y="4444720"/>
              <a:ext cx="3181600" cy="1852110"/>
            </a:xfrm>
            <a:prstGeom prst="rect">
              <a:avLst/>
            </a:prstGeom>
          </p:spPr>
        </p:pic>
        <p:sp>
          <p:nvSpPr>
            <p:cNvPr id="18" name="文本框 17"/>
            <p:cNvSpPr txBox="1"/>
            <p:nvPr/>
          </p:nvSpPr>
          <p:spPr>
            <a:xfrm>
              <a:off x="692083" y="6244437"/>
              <a:ext cx="27429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1400" dirty="0">
                  <a:solidFill>
                    <a:schemeClr val="bg1"/>
                  </a:solidFill>
                </a:rPr>
                <a:t>金属</a:t>
              </a:r>
              <a:r>
                <a:rPr kumimoji="1" lang="en-US" altLang="zh-CN" sz="1400" dirty="0">
                  <a:solidFill>
                    <a:schemeClr val="bg1"/>
                  </a:solidFill>
                </a:rPr>
                <a:t>-P</a:t>
              </a:r>
              <a:r>
                <a:rPr kumimoji="1" lang="zh-CN" altLang="en-US" sz="1400" dirty="0">
                  <a:solidFill>
                    <a:schemeClr val="bg1"/>
                  </a:solidFill>
                </a:rPr>
                <a:t>型半导体欧姆接触</a:t>
              </a:r>
            </a:p>
          </p:txBody>
        </p:sp>
      </p:grp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D58C1AB-190D-4005-ACBB-729E6A6BF8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集成光电子学概论</a:t>
            </a:r>
            <a:endParaRPr lang="zh-CN" altLang="en-US" dirty="0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D1842E30-A10B-42D4-9D9A-314D9729AF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6EFF6-F6F6-48A4-8B6A-DDF075469E09}" type="slidenum">
              <a:rPr lang="zh-CN" altLang="en-US" smtClean="0"/>
              <a:pPr/>
              <a:t>17</a:t>
            </a:fld>
            <a:endParaRPr lang="zh-CN" alt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晶格匹配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800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晶格匹配的概念</a:t>
            </a:r>
          </a:p>
          <a:p>
            <a:pPr lvl="1"/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晶体结构尽量相近或相同</a:t>
            </a:r>
          </a:p>
          <a:p>
            <a:pPr lvl="1"/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晶格常数尽量相同</a:t>
            </a:r>
          </a:p>
          <a:p>
            <a:pPr lvl="1"/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失配：在界面可能产生悬挂键，构成失配位错</a:t>
            </a:r>
          </a:p>
          <a:p>
            <a:r>
              <a:rPr lang="zh-CN" altLang="en-US" sz="2800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位错对材料的影响</a:t>
            </a:r>
          </a:p>
          <a:p>
            <a:pPr lvl="1"/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导致成核、增殖并向晶体内部的传播，对材料的可靠性造成严重的威胁</a:t>
            </a:r>
          </a:p>
          <a:p>
            <a:pPr lvl="1"/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悬挂键所造成的界面态，可能起到载流子陷阱或复合中心的作用，使器件的量子效率及其它特性变坏</a:t>
            </a:r>
          </a:p>
          <a:p>
            <a:endParaRPr lang="zh-CN" altLang="en-US" dirty="0">
              <a:solidFill>
                <a:schemeClr val="bg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7F3BF7D-E240-493E-9458-BBF91EAA6D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集成光电子学概论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D6CCB2D-85C7-4CE9-A4E0-0591890F6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6EFF6-F6F6-48A4-8B6A-DDF075469E09}" type="slidenum">
              <a:rPr lang="zh-CN" altLang="en-US" smtClean="0"/>
              <a:pPr/>
              <a:t>18</a:t>
            </a:fld>
            <a:endParaRPr lang="zh-CN" alt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应变材料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zh-CN" altLang="en-US" sz="2800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概念</a:t>
            </a:r>
          </a:p>
          <a:p>
            <a:pPr lvl="1">
              <a:lnSpc>
                <a:spcPct val="90000"/>
              </a:lnSpc>
            </a:pP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异质结的两种材料晶格不匹配，或热膨胀系数不同时，一定条件下异质结界面可能引入应力，使薄层产生应变</a:t>
            </a:r>
          </a:p>
          <a:p>
            <a:pPr>
              <a:lnSpc>
                <a:spcPct val="90000"/>
              </a:lnSpc>
            </a:pPr>
            <a:r>
              <a:rPr lang="zh-CN" altLang="en-US" sz="2800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临界厚度</a:t>
            </a:r>
          </a:p>
          <a:p>
            <a:pPr lvl="1">
              <a:lnSpc>
                <a:spcPct val="90000"/>
              </a:lnSpc>
            </a:pP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要形成应变，外延层厚度要在临界厚度以下，否则会发生弛豫，产生位错，不产生应变</a:t>
            </a:r>
          </a:p>
          <a:p>
            <a:pPr>
              <a:lnSpc>
                <a:spcPct val="90000"/>
              </a:lnSpc>
            </a:pPr>
            <a:r>
              <a:rPr lang="zh-CN" altLang="en-US" sz="2800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压应变和张应变</a:t>
            </a:r>
          </a:p>
          <a:p>
            <a:pPr>
              <a:lnSpc>
                <a:spcPct val="90000"/>
              </a:lnSpc>
            </a:pPr>
            <a:r>
              <a:rPr lang="zh-CN" altLang="en-US" sz="2800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对能带结构的影响</a:t>
            </a:r>
          </a:p>
          <a:p>
            <a:pPr lvl="1">
              <a:lnSpc>
                <a:spcPct val="90000"/>
              </a:lnSpc>
            </a:pP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产生新波长</a:t>
            </a:r>
          </a:p>
          <a:p>
            <a:pPr lvl="1">
              <a:lnSpc>
                <a:spcPct val="90000"/>
              </a:lnSpc>
            </a:pP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改变增益特性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928" y="4437112"/>
            <a:ext cx="5047619" cy="1476190"/>
          </a:xfrm>
          <a:prstGeom prst="rect">
            <a:avLst/>
          </a:prstGeom>
        </p:spPr>
      </p:pic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252AA53-1AD6-40B6-9DF9-3C18836C6A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集成光电子学概论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A6E350A-4298-48AD-88E5-739301609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6EFF6-F6F6-48A4-8B6A-DDF075469E09}" type="slidenum">
              <a:rPr lang="zh-CN" altLang="en-US" smtClean="0"/>
              <a:pPr/>
              <a:t>19</a:t>
            </a:fld>
            <a:endParaRPr lang="zh-CN" alt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课程简介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课程内容：</a:t>
            </a:r>
            <a:endParaRPr lang="en-US" altLang="zh-CN" b="1" dirty="0">
              <a:solidFill>
                <a:schemeClr val="bg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indent="342000" algn="just">
              <a:buNone/>
            </a:pP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基于化合物半导体的光电子器件，特别是集成器件。包括材料、器件物理、制作技术。</a:t>
            </a:r>
            <a:endParaRPr lang="en-US" altLang="zh-CN" dirty="0">
              <a:solidFill>
                <a:schemeClr val="bg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r>
              <a:rPr lang="zh-CN" altLang="en-US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器件与材料的基本特点：</a:t>
            </a:r>
            <a:endParaRPr lang="en-US" altLang="zh-CN" b="1" dirty="0">
              <a:solidFill>
                <a:schemeClr val="bg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indent="342000">
              <a:buNone/>
            </a:pP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直接带隙结构、二极管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、间接带隙结构</a:t>
            </a:r>
            <a:endParaRPr lang="en-US" altLang="zh-CN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课程应用背景：</a:t>
            </a:r>
            <a:endParaRPr lang="en-US" altLang="zh-CN" b="1" dirty="0">
              <a:solidFill>
                <a:schemeClr val="bg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indent="342000">
              <a:buNone/>
            </a:pP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光纤通信、半导体照明、光显示、太阳能电池</a:t>
            </a:r>
          </a:p>
          <a:p>
            <a:endParaRPr lang="zh-CN" altLang="en-US" dirty="0">
              <a:solidFill>
                <a:schemeClr val="bg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D46B689-E8C9-44A4-AD0A-A2D30E08D5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集成光电子学概论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BB5CC40-3F07-4CA3-9CD4-E76978727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6EFF6-F6F6-48A4-8B6A-DDF075469E09}" type="slidenum">
              <a:rPr lang="zh-CN" altLang="en-US" smtClean="0"/>
              <a:pPr/>
              <a:t>2</a:t>
            </a:fld>
            <a:endParaRPr lang="zh-CN" alt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几种常见材料体系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GaAlAs</a:t>
            </a: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/</a:t>
            </a:r>
            <a:r>
              <a:rPr lang="en-US" altLang="zh-CN" dirty="0" err="1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GaAs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材料</a:t>
            </a:r>
            <a:endParaRPr lang="en-US" altLang="zh-CN" dirty="0">
              <a:solidFill>
                <a:schemeClr val="bg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r>
              <a:rPr lang="en-US" altLang="zh-CN" dirty="0" err="1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InGaAsP</a:t>
            </a: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/</a:t>
            </a:r>
            <a:r>
              <a:rPr lang="en-US" altLang="zh-CN" dirty="0" err="1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InP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材料</a:t>
            </a:r>
            <a:endParaRPr lang="en-US" altLang="zh-CN" dirty="0">
              <a:solidFill>
                <a:schemeClr val="bg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r>
              <a:rPr lang="en-US" altLang="zh-CN" dirty="0" err="1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GaN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、</a:t>
            </a:r>
            <a:r>
              <a:rPr lang="en-US" altLang="zh-CN" dirty="0" err="1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AlN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、</a:t>
            </a:r>
            <a:r>
              <a:rPr lang="en-US" altLang="zh-CN" dirty="0" err="1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InN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材料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1837232-9EDE-4735-8D0E-65B131E33F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集成光电子学概论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DC026E7-156E-4DCE-BC47-B96D92CFC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6EFF6-F6F6-48A4-8B6A-DDF075469E09}" type="slidenum">
              <a:rPr lang="zh-CN" altLang="en-US" smtClean="0"/>
              <a:pPr/>
              <a:t>20</a:t>
            </a:fld>
            <a:endParaRPr lang="zh-CN" altLang="en-U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GaAlAs/GaAs</a:t>
            </a:r>
            <a:r>
              <a:rPr lang="zh-CN" altLang="en-US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材料性质</a:t>
            </a:r>
          </a:p>
        </p:txBody>
      </p:sp>
      <p:graphicFrame>
        <p:nvGraphicFramePr>
          <p:cNvPr id="22530" name="Object 2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30145538"/>
              </p:ext>
            </p:extLst>
          </p:nvPr>
        </p:nvGraphicFramePr>
        <p:xfrm>
          <a:off x="575556" y="1916832"/>
          <a:ext cx="7721501" cy="35448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文档" r:id="rId3" imgW="6355080" imgH="2907665" progId="Word.Document.8">
                  <p:embed/>
                </p:oleObj>
              </mc:Choice>
              <mc:Fallback>
                <p:oleObj name="文档" r:id="rId3" imgW="6355080" imgH="2907665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 l="6500"/>
                      <a:stretch>
                        <a:fillRect/>
                      </a:stretch>
                    </p:blipFill>
                    <p:spPr bwMode="auto">
                      <a:xfrm>
                        <a:off x="575556" y="1916832"/>
                        <a:ext cx="7721501" cy="354480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D38673A-6DA2-47AD-88E0-CEB3843F84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集成光电子学概论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2930FEF-F8F1-4981-9801-D66C5F81F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6EFF6-F6F6-48A4-8B6A-DDF075469E09}" type="slidenum">
              <a:rPr lang="zh-CN" altLang="en-US" smtClean="0"/>
              <a:pPr/>
              <a:t>21</a:t>
            </a:fld>
            <a:endParaRPr lang="zh-CN" altLang="en-US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InGaAsP/InP</a:t>
            </a:r>
            <a:r>
              <a:rPr lang="zh-CN" altLang="en-US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材料性质</a:t>
            </a:r>
          </a:p>
        </p:txBody>
      </p:sp>
      <p:graphicFrame>
        <p:nvGraphicFramePr>
          <p:cNvPr id="23554" name="Object 2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48276123"/>
              </p:ext>
            </p:extLst>
          </p:nvPr>
        </p:nvGraphicFramePr>
        <p:xfrm>
          <a:off x="471998" y="1592796"/>
          <a:ext cx="7835900" cy="4271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文档" r:id="rId2" imgW="6118860" imgH="3334385" progId="Word.Document.8">
                  <p:embed/>
                </p:oleObj>
              </mc:Choice>
              <mc:Fallback>
                <p:oleObj name="文档" r:id="rId2" imgW="6118860" imgH="3334385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r="12320" b="9424"/>
                      <a:stretch>
                        <a:fillRect/>
                      </a:stretch>
                    </p:blipFill>
                    <p:spPr bwMode="auto">
                      <a:xfrm>
                        <a:off x="471998" y="1592796"/>
                        <a:ext cx="7835900" cy="427196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页脚占位符 2">
            <a:extLst>
              <a:ext uri="{FF2B5EF4-FFF2-40B4-BE49-F238E27FC236}">
                <a16:creationId xmlns:a16="http://schemas.microsoft.com/office/drawing/2014/main" id="{CB9C52A3-0522-4D41-9DD9-A701E5FAA0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集成光电子学概论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0DFA6CD-DF54-4BB3-BC55-BA86D4196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6EFF6-F6F6-48A4-8B6A-DDF075469E09}" type="slidenum">
              <a:rPr lang="zh-CN" altLang="en-US" smtClean="0"/>
              <a:pPr/>
              <a:t>22</a:t>
            </a:fld>
            <a:endParaRPr lang="zh-CN" altLang="en-US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InGaAsP/InP</a:t>
            </a:r>
            <a:r>
              <a:rPr lang="zh-CN" altLang="en-US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材料性质</a:t>
            </a:r>
          </a:p>
        </p:txBody>
      </p:sp>
      <p:graphicFrame>
        <p:nvGraphicFramePr>
          <p:cNvPr id="24578" name="Object 2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91898061"/>
              </p:ext>
            </p:extLst>
          </p:nvPr>
        </p:nvGraphicFramePr>
        <p:xfrm>
          <a:off x="898607" y="2024844"/>
          <a:ext cx="8084599" cy="38196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文档" r:id="rId2" imgW="5980430" imgH="2816225" progId="Word.Document.8">
                  <p:embed/>
                </p:oleObj>
              </mc:Choice>
              <mc:Fallback>
                <p:oleObj name="文档" r:id="rId2" imgW="5980430" imgH="2816225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 r="5243" b="12025"/>
                      <a:stretch>
                        <a:fillRect/>
                      </a:stretch>
                    </p:blipFill>
                    <p:spPr bwMode="auto">
                      <a:xfrm>
                        <a:off x="898607" y="2024844"/>
                        <a:ext cx="8084599" cy="381963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页脚占位符 2">
            <a:extLst>
              <a:ext uri="{FF2B5EF4-FFF2-40B4-BE49-F238E27FC236}">
                <a16:creationId xmlns:a16="http://schemas.microsoft.com/office/drawing/2014/main" id="{434535AA-8C14-42DA-8A68-EF2D0EF766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集成光电子学概论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5563F9E-B966-40FB-ACF2-20964AF935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6EFF6-F6F6-48A4-8B6A-DDF075469E09}" type="slidenum">
              <a:rPr lang="zh-CN" altLang="en-US" smtClean="0"/>
              <a:pPr/>
              <a:t>23</a:t>
            </a:fld>
            <a:endParaRPr lang="zh-CN" altLang="en-US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GaN</a:t>
            </a:r>
            <a:r>
              <a:rPr lang="zh-CN" altLang="en-US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、</a:t>
            </a:r>
            <a:r>
              <a:rPr lang="en-US" altLang="zh-CN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AlN</a:t>
            </a:r>
            <a:r>
              <a:rPr lang="zh-CN" altLang="en-US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、</a:t>
            </a:r>
            <a:r>
              <a:rPr lang="en-US" altLang="zh-CN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InN</a:t>
            </a:r>
            <a:r>
              <a:rPr lang="zh-CN" altLang="en-US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材料性质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蓝光发光材料</a:t>
            </a:r>
          </a:p>
          <a:p>
            <a:pPr lvl="1"/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II-VI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族：如</a:t>
            </a:r>
            <a:r>
              <a:rPr lang="en-US" altLang="zh-CN" dirty="0" err="1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ZnMgSTe</a:t>
            </a: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/</a:t>
            </a:r>
            <a:r>
              <a:rPr lang="en-US" altLang="zh-CN" dirty="0" err="1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GaAs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，寿命仍极短，室温连续工作寿命仅约</a:t>
            </a: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300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小时</a:t>
            </a:r>
          </a:p>
          <a:p>
            <a:pPr lvl="1"/>
            <a:r>
              <a:rPr lang="en-US" altLang="zh-CN" dirty="0" err="1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GaN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材料：困难在于没有合适的衬底，容易造成晶格失配，但是这种材料非常结实。中村修二</a:t>
            </a: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</a:t>
            </a:r>
            <a:r>
              <a:rPr lang="en-US" altLang="zh-CN" dirty="0" err="1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Shuji</a:t>
            </a: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Nakamura)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出人意料地取得了成功，使用</a:t>
            </a:r>
            <a:r>
              <a:rPr lang="en-US" altLang="zh-CN" dirty="0" err="1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GaN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材料制作出长寿命高亮度的蓝光</a:t>
            </a: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LED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、</a:t>
            </a: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LD</a:t>
            </a:r>
          </a:p>
          <a:p>
            <a:endParaRPr lang="zh-CN" altLang="en-US" dirty="0">
              <a:solidFill>
                <a:schemeClr val="bg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A98E908-1640-426D-BAC0-821D06B7FB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集成光电子学概论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F929358-833A-46BA-A30B-9090B2C1D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6EFF6-F6F6-48A4-8B6A-DDF075469E09}" type="slidenum">
              <a:rPr lang="zh-CN" altLang="en-US" smtClean="0"/>
              <a:pPr/>
              <a:t>24</a:t>
            </a:fld>
            <a:endParaRPr lang="zh-CN" altLang="en-US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GaN</a:t>
            </a:r>
            <a:r>
              <a:rPr lang="zh-CN" altLang="en-US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、</a:t>
            </a:r>
            <a:r>
              <a:rPr lang="en-US" altLang="zh-CN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AlN</a:t>
            </a:r>
            <a:r>
              <a:rPr lang="zh-CN" altLang="en-US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、</a:t>
            </a:r>
            <a:r>
              <a:rPr lang="en-US" altLang="zh-CN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InN</a:t>
            </a:r>
            <a:r>
              <a:rPr lang="zh-CN" altLang="en-US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材料性质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 altLang="zh-CN" dirty="0" err="1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GaN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有三种晶体结构</a:t>
            </a:r>
          </a:p>
          <a:p>
            <a:pPr lvl="1">
              <a:lnSpc>
                <a:spcPct val="90000"/>
              </a:lnSpc>
            </a:pP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稳定的纤维锌矿</a:t>
            </a: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</a:t>
            </a:r>
            <a:r>
              <a:rPr lang="en-US" altLang="zh-CN" dirty="0" err="1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wurtzite</a:t>
            </a: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)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结构</a:t>
            </a: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即六方相</a:t>
            </a: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)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，正负电荷中心不重合，存在极性</a:t>
            </a:r>
            <a:endParaRPr lang="en-US" altLang="zh-CN" dirty="0">
              <a:solidFill>
                <a:schemeClr val="bg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lvl="1">
              <a:lnSpc>
                <a:spcPct val="90000"/>
              </a:lnSpc>
            </a:pP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亚稳态的闪锌矿</a:t>
            </a: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</a:t>
            </a:r>
            <a:r>
              <a:rPr lang="en-US" altLang="zh-CN" dirty="0" err="1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zincblende</a:t>
            </a: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)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结构</a:t>
            </a: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即立方相</a:t>
            </a: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)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，正负电荷中重合，没有极性</a:t>
            </a:r>
            <a:endParaRPr lang="en-US" altLang="zh-CN" dirty="0">
              <a:solidFill>
                <a:schemeClr val="bg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lvl="1">
              <a:lnSpc>
                <a:spcPct val="90000"/>
              </a:lnSpc>
            </a:pP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在高压下产生的岩盐</a:t>
            </a: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</a:t>
            </a:r>
            <a:r>
              <a:rPr lang="en-US" altLang="zh-CN" dirty="0" err="1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rocksalt</a:t>
            </a: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)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型结构</a:t>
            </a:r>
          </a:p>
          <a:p>
            <a:pPr>
              <a:lnSpc>
                <a:spcPct val="90000"/>
              </a:lnSpc>
            </a:pP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材料特性</a:t>
            </a:r>
          </a:p>
          <a:p>
            <a:pPr lvl="1">
              <a:lnSpc>
                <a:spcPct val="90000"/>
              </a:lnSpc>
            </a:pPr>
            <a:r>
              <a:rPr lang="en-US" altLang="zh-CN" dirty="0" err="1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GaN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</a:t>
            </a:r>
            <a:r>
              <a:rPr lang="en-US" altLang="zh-CN" dirty="0" err="1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</a:t>
            </a:r>
            <a:r>
              <a:rPr lang="en-US" altLang="zh-CN" baseline="-25000" dirty="0" err="1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g</a:t>
            </a: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=3.39eV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</a:t>
            </a: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n=2.33</a:t>
            </a:r>
          </a:p>
          <a:p>
            <a:pPr lvl="1">
              <a:lnSpc>
                <a:spcPct val="90000"/>
              </a:lnSpc>
            </a:pPr>
            <a:r>
              <a:rPr lang="en-US" altLang="zh-CN" dirty="0" err="1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AlN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</a:t>
            </a:r>
            <a:r>
              <a:rPr lang="en-US" altLang="zh-CN" dirty="0" err="1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</a:t>
            </a:r>
            <a:r>
              <a:rPr lang="en-US" altLang="zh-CN" baseline="-25000" dirty="0" err="1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g</a:t>
            </a: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=6.2eV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</a:t>
            </a: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n=2.15</a:t>
            </a:r>
          </a:p>
          <a:p>
            <a:pPr lvl="1">
              <a:lnSpc>
                <a:spcPct val="90000"/>
              </a:lnSpc>
            </a:pPr>
            <a:r>
              <a:rPr lang="en-US" altLang="zh-CN" dirty="0" err="1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InN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</a:t>
            </a:r>
            <a:r>
              <a:rPr lang="en-US" altLang="zh-CN" dirty="0" err="1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</a:t>
            </a:r>
            <a:r>
              <a:rPr lang="en-US" altLang="zh-CN" baseline="-25000" dirty="0" err="1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g</a:t>
            </a: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=0.7eV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</a:t>
            </a: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n=2.9</a:t>
            </a:r>
            <a:endParaRPr lang="zh-CN" altLang="en-US" dirty="0">
              <a:solidFill>
                <a:schemeClr val="bg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0292" y="4563303"/>
            <a:ext cx="1722642" cy="170261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0092" y="4531382"/>
            <a:ext cx="1714500" cy="1766455"/>
          </a:xfrm>
          <a:prstGeom prst="rect">
            <a:avLst/>
          </a:prstGeom>
        </p:spPr>
      </p:pic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455AC24-CF4F-4C92-95F7-01CC5CD13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集成光电子学概论</a:t>
            </a:r>
            <a:endParaRPr lang="zh-CN" altLang="en-US" dirty="0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F5A8707-D7F0-4C9A-A42C-3F984C5521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6EFF6-F6F6-48A4-8B6A-DDF075469E09}" type="slidenum">
              <a:rPr lang="zh-CN" altLang="en-US" smtClean="0"/>
              <a:pPr/>
              <a:t>25</a:t>
            </a:fld>
            <a:endParaRPr lang="zh-CN" altLang="en-US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基本材料及其波长覆盖范围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924944"/>
            <a:ext cx="8229600" cy="1162050"/>
          </a:xfrm>
          <a:prstGeom prst="rect">
            <a:avLst/>
          </a:prstGeom>
        </p:spPr>
      </p:pic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AB57599-E306-431D-B19B-B2BB205997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集成光电子学概论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88EA54B-C379-40F3-8EA4-48E9BB874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6EFF6-F6F6-48A4-8B6A-DDF075469E09}" type="slidenum">
              <a:rPr lang="zh-CN" altLang="en-US" smtClean="0"/>
              <a:pPr/>
              <a:t>26</a:t>
            </a:fld>
            <a:endParaRPr lang="zh-CN" altLang="en-US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量子级联激光器</a:t>
            </a: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(QCL)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能带结构图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2000" y="1420365"/>
            <a:ext cx="6480000" cy="4935985"/>
          </a:xfrm>
          <a:prstGeom prst="rect">
            <a:avLst/>
          </a:prstGeom>
        </p:spPr>
      </p:pic>
      <p:sp>
        <p:nvSpPr>
          <p:cNvPr id="3" name="页脚占位符 2">
            <a:extLst>
              <a:ext uri="{FF2B5EF4-FFF2-40B4-BE49-F238E27FC236}">
                <a16:creationId xmlns:a16="http://schemas.microsoft.com/office/drawing/2014/main" id="{B726886E-3D2D-4C7A-A9D1-14860DEF75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集成光电子学概论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E588C71-7B6B-4B49-A8B3-A56863E42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6EFF6-F6F6-48A4-8B6A-DDF075469E09}" type="slidenum">
              <a:rPr lang="zh-CN" altLang="en-US" smtClean="0"/>
              <a:pPr/>
              <a:t>27</a:t>
            </a:fld>
            <a:endParaRPr lang="zh-CN" altLang="en-US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96555" y="296652"/>
            <a:ext cx="8686800" cy="1143000"/>
          </a:xfrm>
        </p:spPr>
        <p:txBody>
          <a:bodyPr>
            <a:norm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量子级联探测器</a:t>
            </a: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(QCD)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能带结构图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9955" y="1352806"/>
            <a:ext cx="6120000" cy="5090390"/>
          </a:xfrm>
          <a:prstGeom prst="rect">
            <a:avLst/>
          </a:prstGeom>
        </p:spPr>
      </p:pic>
      <p:sp>
        <p:nvSpPr>
          <p:cNvPr id="3" name="页脚占位符 2">
            <a:extLst>
              <a:ext uri="{FF2B5EF4-FFF2-40B4-BE49-F238E27FC236}">
                <a16:creationId xmlns:a16="http://schemas.microsoft.com/office/drawing/2014/main" id="{CAC5664F-3F04-4F7C-9238-417102F9A6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集成光电子学概论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87471A4-1D38-4B04-9ACD-A116BBE4F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6EFF6-F6F6-48A4-8B6A-DDF075469E09}" type="slidenum">
              <a:rPr lang="zh-CN" altLang="en-US" smtClean="0"/>
              <a:pPr/>
              <a:t>28</a:t>
            </a:fld>
            <a:endParaRPr lang="zh-CN" altLang="en-US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第一章  绪论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1.1 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半导体材料基本性质</a:t>
            </a:r>
            <a:endParaRPr lang="en-US" altLang="zh-CN" dirty="0">
              <a:solidFill>
                <a:schemeClr val="bg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>
              <a:buNone/>
            </a:pP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1.2 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半导体材料的应用</a:t>
            </a:r>
            <a:endParaRPr lang="en-US" altLang="zh-CN" dirty="0">
              <a:solidFill>
                <a:schemeClr val="bg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1.2.1 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应用背景</a:t>
            </a:r>
            <a:endParaRPr lang="en-US" altLang="zh-CN" dirty="0">
              <a:solidFill>
                <a:schemeClr val="bg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1.2.2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光纤通信系统中光子、光电子器件</a:t>
            </a:r>
            <a:endParaRPr lang="en-US" altLang="zh-CN" dirty="0">
              <a:solidFill>
                <a:schemeClr val="bg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1.2.3 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信息存储与显示中的光电子器件</a:t>
            </a:r>
            <a:endParaRPr lang="en-US" altLang="zh-CN" dirty="0">
              <a:solidFill>
                <a:schemeClr val="bg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1.2.4 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功率型发光二极管与半导体照明</a:t>
            </a:r>
            <a:endParaRPr lang="en-US" altLang="zh-CN" dirty="0">
              <a:solidFill>
                <a:schemeClr val="bg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>
              <a:buNone/>
            </a:pP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1.3 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半导体光（电）子器件介绍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46B572A-0C81-4ECB-94AD-82D250500F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集成光电子学概论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7BB66DF-8F47-461D-82DC-13A7FCB9C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6EFF6-F6F6-48A4-8B6A-DDF075469E09}" type="slidenum">
              <a:rPr lang="zh-CN" altLang="en-US" smtClean="0"/>
              <a:pPr/>
              <a:t>29</a:t>
            </a:fld>
            <a:endParaRPr lang="zh-CN" alt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课程简介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研究半导体光子和光电子器件的学科，涉及各种半导体光</a:t>
            </a: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电</a:t>
            </a: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)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子器件的物理概念、工作原理及其制作技术</a:t>
            </a:r>
          </a:p>
          <a:p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通过学习本课程，同学们将获得半导体光</a:t>
            </a: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电</a:t>
            </a: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)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子器件的一些基本概念，可以为将来从事半导体光</a:t>
            </a: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电</a:t>
            </a: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)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子器件研究和光纤通信系统研究打下比较扎实的基础</a:t>
            </a:r>
          </a:p>
          <a:p>
            <a:endParaRPr lang="zh-CN" altLang="en-US" dirty="0">
              <a:solidFill>
                <a:schemeClr val="bg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AAD2DB1-CD43-403A-A147-2720C5942E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集成光电子学概论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4A59EF4-862D-4469-8448-F839224E9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6EFF6-F6F6-48A4-8B6A-DDF075469E09}" type="slidenum">
              <a:rPr lang="zh-CN" altLang="en-US" smtClean="0"/>
              <a:pPr/>
              <a:t>3</a:t>
            </a:fld>
            <a:endParaRPr lang="zh-CN" altLang="en-US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应用背景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zh-CN" altLang="en-US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背景 </a:t>
            </a:r>
            <a:r>
              <a:rPr lang="en-US" altLang="zh-CN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—— </a:t>
            </a:r>
            <a:r>
              <a:rPr lang="zh-CN" altLang="en-US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光纤通信</a:t>
            </a:r>
          </a:p>
          <a:p>
            <a:pPr lvl="1"/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信息时代要求更多更快的信息传递</a:t>
            </a:r>
          </a:p>
          <a:p>
            <a:pPr lvl="1"/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光作为载波传输信息具有非常大的潜力</a:t>
            </a:r>
          </a:p>
          <a:p>
            <a:pPr lvl="1"/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信息传输中光纤通信占据骨干地位</a:t>
            </a:r>
          </a:p>
          <a:p>
            <a:pPr lvl="1"/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目前干线通信中使用的普通单模光纤</a:t>
            </a:r>
          </a:p>
          <a:p>
            <a:pPr lvl="2"/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1310 nm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波长附近其色散为零</a:t>
            </a:r>
          </a:p>
          <a:p>
            <a:pPr lvl="2"/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1550 nm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波长附近其损耗达到极小值</a:t>
            </a: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0.2 dB/km</a:t>
            </a:r>
          </a:p>
          <a:p>
            <a:pPr lvl="2"/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拥有从</a:t>
            </a: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1310 nm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到</a:t>
            </a: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1650 nm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可供利用的宽广频带</a:t>
            </a:r>
          </a:p>
          <a:p>
            <a:endParaRPr lang="zh-CN" altLang="en-US" dirty="0">
              <a:solidFill>
                <a:schemeClr val="bg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C4FB081-86AF-4E33-860F-3D43BF3A72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集成光电子学概论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FA40AA7-A621-43DC-AB45-0A6870BDD3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6EFF6-F6F6-48A4-8B6A-DDF075469E09}" type="slidenum">
              <a:rPr lang="zh-CN" altLang="en-US" smtClean="0"/>
              <a:pPr/>
              <a:t>30</a:t>
            </a:fld>
            <a:endParaRPr lang="zh-CN" altLang="en-US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342900" indent="-342900">
              <a:spcBef>
                <a:spcPct val="20000"/>
              </a:spcBef>
            </a:pPr>
            <a:r>
              <a:rPr lang="zh-CN" altLang="en-US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光纤传输损耗曲线</a:t>
            </a:r>
          </a:p>
        </p:txBody>
      </p:sp>
      <p:pic>
        <p:nvPicPr>
          <p:cNvPr id="5" name="Picture 7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 bwMode="auto">
          <a:xfrm>
            <a:off x="3490013" y="2214554"/>
            <a:ext cx="5725457" cy="3500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3" name="内容占位符 42"/>
          <p:cNvSpPr>
            <a:spLocks noGrp="1"/>
          </p:cNvSpPr>
          <p:nvPr>
            <p:ph sz="half" idx="2"/>
          </p:nvPr>
        </p:nvSpPr>
        <p:spPr>
          <a:xfrm>
            <a:off x="285720" y="1714489"/>
            <a:ext cx="3714776" cy="4357718"/>
          </a:xfrm>
        </p:spPr>
        <p:txBody>
          <a:bodyPr>
            <a:normAutofit lnSpcReduction="10000"/>
          </a:bodyPr>
          <a:lstStyle/>
          <a:p>
            <a:pPr>
              <a:buNone/>
            </a:pP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传输容量（</a:t>
            </a: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THz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）：</a:t>
            </a:r>
            <a:endParaRPr lang="en-US" altLang="zh-CN" dirty="0">
              <a:solidFill>
                <a:schemeClr val="bg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去除中间损耗峰之后有</a:t>
            </a: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50THz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带宽</a:t>
            </a:r>
            <a:endParaRPr lang="en-US" altLang="zh-CN" dirty="0">
              <a:solidFill>
                <a:schemeClr val="bg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endParaRPr lang="en-US" altLang="zh-CN" dirty="0">
              <a:solidFill>
                <a:schemeClr val="bg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>
              <a:buNone/>
            </a:pP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传输速度（</a:t>
            </a: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Gb/s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）：</a:t>
            </a:r>
            <a:endParaRPr lang="en-US" altLang="zh-CN" dirty="0">
              <a:solidFill>
                <a:schemeClr val="bg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光纤通信速度目前</a:t>
            </a: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2.5~40Gb/s</a:t>
            </a:r>
          </a:p>
          <a:p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使用单一波长可达</a:t>
            </a: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100Gb/s</a:t>
            </a:r>
          </a:p>
        </p:txBody>
      </p:sp>
      <p:sp>
        <p:nvSpPr>
          <p:cNvPr id="2" name="页脚占位符 1">
            <a:extLst>
              <a:ext uri="{FF2B5EF4-FFF2-40B4-BE49-F238E27FC236}">
                <a16:creationId xmlns:a16="http://schemas.microsoft.com/office/drawing/2014/main" id="{15AF4F35-7E6F-4EE4-B215-660EE58D09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集成光电子学概论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9261DB1-449F-4C98-B978-098A9B5AA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6EFF6-F6F6-48A4-8B6A-DDF075469E09}" type="slidenum">
              <a:rPr lang="zh-CN" altLang="en-US" smtClean="0"/>
              <a:pPr/>
              <a:t>31</a:t>
            </a:fld>
            <a:endParaRPr lang="zh-CN" altLang="en-US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继续提高单路光纤传输速率</a:t>
            </a:r>
          </a:p>
          <a:p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同时发展复用技术，扩大信息传输容量</a:t>
            </a:r>
          </a:p>
          <a:p>
            <a:pPr lvl="1"/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波分复用</a:t>
            </a: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(Wavelength-Division Multiplexing, WDM)</a:t>
            </a:r>
          </a:p>
          <a:p>
            <a:pPr lvl="2"/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在同一条光纤上传输多路不同波长的激光</a:t>
            </a:r>
          </a:p>
          <a:p>
            <a:pPr lvl="2"/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实现相对容易；便于实现波长路由</a:t>
            </a:r>
            <a:endParaRPr lang="zh-CN" altLang="en-US" sz="2000" dirty="0">
              <a:solidFill>
                <a:schemeClr val="bg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lvl="1"/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时分复用</a:t>
            </a: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(Time-Division Multiplexing, TDM)</a:t>
            </a:r>
          </a:p>
          <a:p>
            <a:pPr lvl="2"/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把多路低速调制信号置于不同、固定的时序中以形成一路高速的信号</a:t>
            </a:r>
          </a:p>
          <a:p>
            <a:endParaRPr lang="zh-CN" altLang="en-US" dirty="0">
              <a:solidFill>
                <a:schemeClr val="bg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更大容量、更高速度信息传输</a:t>
            </a:r>
          </a:p>
        </p:txBody>
      </p:sp>
      <p:sp>
        <p:nvSpPr>
          <p:cNvPr id="2" name="页脚占位符 1">
            <a:extLst>
              <a:ext uri="{FF2B5EF4-FFF2-40B4-BE49-F238E27FC236}">
                <a16:creationId xmlns:a16="http://schemas.microsoft.com/office/drawing/2014/main" id="{F894C189-60AF-4C42-B95D-2D5766CF1A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集成光电子学概论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0685014-1663-4B4C-A42B-E07870C9CD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6EFF6-F6F6-48A4-8B6A-DDF075469E09}" type="slidenum">
              <a:rPr lang="zh-CN" altLang="en-US" smtClean="0"/>
              <a:pPr/>
              <a:t>32</a:t>
            </a:fld>
            <a:endParaRPr lang="zh-CN" altLang="en-US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更大容量、更高速度信息传输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时分复用简图：</a:t>
            </a:r>
            <a:endParaRPr lang="en-US" altLang="zh-CN" dirty="0">
              <a:solidFill>
                <a:schemeClr val="bg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基于超短光脉冲（</a:t>
            </a: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1.55um, 5ps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）</a:t>
            </a:r>
            <a:endParaRPr lang="en-US" altLang="zh-CN" dirty="0">
              <a:solidFill>
                <a:schemeClr val="bg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使用光孤子</a:t>
            </a:r>
          </a:p>
        </p:txBody>
      </p:sp>
      <p:sp>
        <p:nvSpPr>
          <p:cNvPr id="27702" name="Rectangle 5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grpSp>
        <p:nvGrpSpPr>
          <p:cNvPr id="27675" name="Group 27"/>
          <p:cNvGrpSpPr>
            <a:grpSpLocks noChangeAspect="1"/>
          </p:cNvGrpSpPr>
          <p:nvPr/>
        </p:nvGrpSpPr>
        <p:grpSpPr bwMode="auto">
          <a:xfrm>
            <a:off x="642910" y="3500438"/>
            <a:ext cx="7572428" cy="2915266"/>
            <a:chOff x="1986" y="2511"/>
            <a:chExt cx="6574" cy="2532"/>
          </a:xfrm>
        </p:grpSpPr>
        <p:sp>
          <p:nvSpPr>
            <p:cNvPr id="27701" name="AutoShape 53"/>
            <p:cNvSpPr>
              <a:spLocks noChangeAspect="1" noChangeArrowheads="1" noTextEdit="1"/>
            </p:cNvSpPr>
            <p:nvPr/>
          </p:nvSpPr>
          <p:spPr bwMode="auto">
            <a:xfrm>
              <a:off x="1986" y="2511"/>
              <a:ext cx="6574" cy="242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4000"/>
            </a:p>
          </p:txBody>
        </p:sp>
        <p:sp>
          <p:nvSpPr>
            <p:cNvPr id="27700" name="Text Box 52"/>
            <p:cNvSpPr txBox="1">
              <a:spLocks noChangeArrowheads="1"/>
            </p:cNvSpPr>
            <p:nvPr/>
          </p:nvSpPr>
          <p:spPr bwMode="auto">
            <a:xfrm>
              <a:off x="3888" y="3455"/>
              <a:ext cx="1009" cy="373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b="0" i="0" u="none" strike="noStrike" cap="none" normalizeH="0" baseline="0">
                  <a:ln>
                    <a:noFill/>
                  </a:ln>
                  <a:solidFill>
                    <a:schemeClr val="bg1"/>
                  </a:solidFill>
                  <a:effectLst/>
                  <a:latin typeface="Calibri" pitchFamily="34" charset="0"/>
                  <a:ea typeface="宋体" pitchFamily="2" charset="-122"/>
                  <a:cs typeface="Times New Roman" panose="02020603050405020304" pitchFamily="18" charset="0"/>
                </a:rPr>
                <a:t> 5ps</a:t>
              </a:r>
              <a:endParaRPr kumimoji="0" lang="en-US" altLang="zh-CN" sz="4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90204" pitchFamily="34" charset="0"/>
                <a:ea typeface="宋体" pitchFamily="2" charset="-122"/>
                <a:cs typeface="宋体" pitchFamily="2" charset="-122"/>
              </a:endParaRPr>
            </a:p>
          </p:txBody>
        </p:sp>
        <p:sp>
          <p:nvSpPr>
            <p:cNvPr id="27699" name="AutoShape 51"/>
            <p:cNvSpPr>
              <a:spLocks noChangeShapeType="1"/>
            </p:cNvSpPr>
            <p:nvPr/>
          </p:nvSpPr>
          <p:spPr bwMode="auto">
            <a:xfrm>
              <a:off x="2471" y="4283"/>
              <a:ext cx="5244" cy="1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tailEnd type="triangle" w="med" len="med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698" name="Rectangle 50" descr="浅色下对角线"/>
            <p:cNvSpPr>
              <a:spLocks noChangeArrowheads="1"/>
            </p:cNvSpPr>
            <p:nvPr/>
          </p:nvSpPr>
          <p:spPr bwMode="auto">
            <a:xfrm>
              <a:off x="2798" y="3903"/>
              <a:ext cx="217" cy="380"/>
            </a:xfrm>
            <a:prstGeom prst="rect">
              <a:avLst/>
            </a:prstGeom>
            <a:pattFill prst="ltDnDiag">
              <a:fgClr>
                <a:srgbClr val="FFFF00"/>
              </a:fgClr>
              <a:bgClr>
                <a:srgbClr val="FFFFFF"/>
              </a:bgClr>
            </a:pattFill>
            <a:ln w="9525">
              <a:solidFill>
                <a:srgbClr val="FFC000"/>
              </a:solidFill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697" name="Rectangle 49" descr="浅色下对角线"/>
            <p:cNvSpPr>
              <a:spLocks noChangeArrowheads="1"/>
            </p:cNvSpPr>
            <p:nvPr/>
          </p:nvSpPr>
          <p:spPr bwMode="auto">
            <a:xfrm>
              <a:off x="3164" y="3905"/>
              <a:ext cx="217" cy="380"/>
            </a:xfrm>
            <a:prstGeom prst="rect">
              <a:avLst/>
            </a:prstGeom>
            <a:pattFill prst="ltDnDiag">
              <a:fgClr>
                <a:srgbClr val="00B0F0"/>
              </a:fgClr>
              <a:bgClr>
                <a:srgbClr val="FFFFFF"/>
              </a:bgClr>
            </a:pattFill>
            <a:ln w="9525">
              <a:solidFill>
                <a:srgbClr val="00B0F0"/>
              </a:solidFill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696" name="Rectangle 48" descr="浅色下对角线"/>
            <p:cNvSpPr>
              <a:spLocks noChangeArrowheads="1"/>
            </p:cNvSpPr>
            <p:nvPr/>
          </p:nvSpPr>
          <p:spPr bwMode="auto">
            <a:xfrm>
              <a:off x="3526" y="3903"/>
              <a:ext cx="217" cy="380"/>
            </a:xfrm>
            <a:prstGeom prst="rect">
              <a:avLst/>
            </a:prstGeom>
            <a:pattFill prst="ltDnDiag">
              <a:fgClr>
                <a:srgbClr val="000000"/>
              </a:fgClr>
              <a:bgClr>
                <a:srgbClr val="FFFFFF"/>
              </a:bgClr>
            </a:pattFill>
            <a:ln w="9525">
              <a:solidFill>
                <a:srgbClr val="000000"/>
              </a:solidFill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695" name="Rectangle 47" descr="浅色下对角线"/>
            <p:cNvSpPr>
              <a:spLocks noChangeArrowheads="1"/>
            </p:cNvSpPr>
            <p:nvPr/>
          </p:nvSpPr>
          <p:spPr bwMode="auto">
            <a:xfrm>
              <a:off x="3888" y="3903"/>
              <a:ext cx="217" cy="380"/>
            </a:xfrm>
            <a:prstGeom prst="rect">
              <a:avLst/>
            </a:prstGeom>
            <a:pattFill prst="ltDnDiag">
              <a:fgClr>
                <a:srgbClr val="FF0000"/>
              </a:fgClr>
              <a:bgClr>
                <a:srgbClr val="FFFFFF"/>
              </a:bgClr>
            </a:pattFill>
            <a:ln w="9525">
              <a:solidFill>
                <a:srgbClr val="FF0000"/>
              </a:solidFill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694" name="Rectangle 46" descr="浅色下对角线"/>
            <p:cNvSpPr>
              <a:spLocks noChangeArrowheads="1"/>
            </p:cNvSpPr>
            <p:nvPr/>
          </p:nvSpPr>
          <p:spPr bwMode="auto">
            <a:xfrm>
              <a:off x="4272" y="3905"/>
              <a:ext cx="217" cy="380"/>
            </a:xfrm>
            <a:prstGeom prst="rect">
              <a:avLst/>
            </a:prstGeom>
            <a:pattFill prst="ltDnDiag">
              <a:fgClr>
                <a:srgbClr val="FFFF00"/>
              </a:fgClr>
              <a:bgClr>
                <a:srgbClr val="FFFFFF"/>
              </a:bgClr>
            </a:pattFill>
            <a:ln w="9525">
              <a:solidFill>
                <a:srgbClr val="FFC000"/>
              </a:solidFill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693" name="Rectangle 45" descr="浅色下对角线"/>
            <p:cNvSpPr>
              <a:spLocks noChangeArrowheads="1"/>
            </p:cNvSpPr>
            <p:nvPr/>
          </p:nvSpPr>
          <p:spPr bwMode="auto">
            <a:xfrm>
              <a:off x="4638" y="3907"/>
              <a:ext cx="217" cy="380"/>
            </a:xfrm>
            <a:prstGeom prst="rect">
              <a:avLst/>
            </a:prstGeom>
            <a:pattFill prst="ltDnDiag">
              <a:fgClr>
                <a:srgbClr val="00B0F0"/>
              </a:fgClr>
              <a:bgClr>
                <a:srgbClr val="FFFFFF"/>
              </a:bgClr>
            </a:pattFill>
            <a:ln w="9525">
              <a:solidFill>
                <a:srgbClr val="00B0F0"/>
              </a:solidFill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692" name="Rectangle 44" descr="浅色下对角线"/>
            <p:cNvSpPr>
              <a:spLocks noChangeArrowheads="1"/>
            </p:cNvSpPr>
            <p:nvPr/>
          </p:nvSpPr>
          <p:spPr bwMode="auto">
            <a:xfrm>
              <a:off x="5000" y="3905"/>
              <a:ext cx="217" cy="380"/>
            </a:xfrm>
            <a:prstGeom prst="rect">
              <a:avLst/>
            </a:prstGeom>
            <a:pattFill prst="ltDnDiag">
              <a:fgClr>
                <a:srgbClr val="000000"/>
              </a:fgClr>
              <a:bgClr>
                <a:srgbClr val="FFFFFF"/>
              </a:bgClr>
            </a:pattFill>
            <a:ln w="9525">
              <a:solidFill>
                <a:srgbClr val="000000"/>
              </a:solidFill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691" name="Rectangle 43" descr="浅色下对角线"/>
            <p:cNvSpPr>
              <a:spLocks noChangeArrowheads="1"/>
            </p:cNvSpPr>
            <p:nvPr/>
          </p:nvSpPr>
          <p:spPr bwMode="auto">
            <a:xfrm>
              <a:off x="5362" y="3905"/>
              <a:ext cx="217" cy="380"/>
            </a:xfrm>
            <a:prstGeom prst="rect">
              <a:avLst/>
            </a:prstGeom>
            <a:pattFill prst="ltDnDiag">
              <a:fgClr>
                <a:srgbClr val="FF0000"/>
              </a:fgClr>
              <a:bgClr>
                <a:srgbClr val="FFFFFF"/>
              </a:bgClr>
            </a:pattFill>
            <a:ln w="9525">
              <a:solidFill>
                <a:srgbClr val="FF0000"/>
              </a:solidFill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690" name="Rectangle 42" descr="浅色下对角线"/>
            <p:cNvSpPr>
              <a:spLocks noChangeArrowheads="1"/>
            </p:cNvSpPr>
            <p:nvPr/>
          </p:nvSpPr>
          <p:spPr bwMode="auto">
            <a:xfrm>
              <a:off x="5725" y="3907"/>
              <a:ext cx="217" cy="380"/>
            </a:xfrm>
            <a:prstGeom prst="rect">
              <a:avLst/>
            </a:prstGeom>
            <a:pattFill prst="ltDnDiag">
              <a:fgClr>
                <a:srgbClr val="FFFF00"/>
              </a:fgClr>
              <a:bgClr>
                <a:srgbClr val="FFFFFF"/>
              </a:bgClr>
            </a:pattFill>
            <a:ln w="9525">
              <a:solidFill>
                <a:srgbClr val="FFC000"/>
              </a:solidFill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689" name="Rectangle 41" descr="浅色下对角线"/>
            <p:cNvSpPr>
              <a:spLocks noChangeArrowheads="1"/>
            </p:cNvSpPr>
            <p:nvPr/>
          </p:nvSpPr>
          <p:spPr bwMode="auto">
            <a:xfrm>
              <a:off x="6091" y="3909"/>
              <a:ext cx="217" cy="380"/>
            </a:xfrm>
            <a:prstGeom prst="rect">
              <a:avLst/>
            </a:prstGeom>
            <a:pattFill prst="ltDnDiag">
              <a:fgClr>
                <a:srgbClr val="00B0F0"/>
              </a:fgClr>
              <a:bgClr>
                <a:srgbClr val="FFFFFF"/>
              </a:bgClr>
            </a:pattFill>
            <a:ln w="9525">
              <a:solidFill>
                <a:srgbClr val="00B0F0"/>
              </a:solidFill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688" name="Rectangle 40" descr="浅色下对角线"/>
            <p:cNvSpPr>
              <a:spLocks noChangeArrowheads="1"/>
            </p:cNvSpPr>
            <p:nvPr/>
          </p:nvSpPr>
          <p:spPr bwMode="auto">
            <a:xfrm>
              <a:off x="6453" y="3907"/>
              <a:ext cx="217" cy="380"/>
            </a:xfrm>
            <a:prstGeom prst="rect">
              <a:avLst/>
            </a:prstGeom>
            <a:pattFill prst="ltDnDiag">
              <a:fgClr>
                <a:srgbClr val="000000"/>
              </a:fgClr>
              <a:bgClr>
                <a:srgbClr val="FFFFFF"/>
              </a:bgClr>
            </a:pattFill>
            <a:ln w="9525">
              <a:solidFill>
                <a:srgbClr val="000000"/>
              </a:solidFill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687" name="Rectangle 39" descr="浅色下对角线"/>
            <p:cNvSpPr>
              <a:spLocks noChangeArrowheads="1"/>
            </p:cNvSpPr>
            <p:nvPr/>
          </p:nvSpPr>
          <p:spPr bwMode="auto">
            <a:xfrm>
              <a:off x="6815" y="3907"/>
              <a:ext cx="217" cy="380"/>
            </a:xfrm>
            <a:prstGeom prst="rect">
              <a:avLst/>
            </a:prstGeom>
            <a:pattFill prst="ltDnDiag">
              <a:fgClr>
                <a:srgbClr val="FF0000"/>
              </a:fgClr>
              <a:bgClr>
                <a:srgbClr val="FFFFFF"/>
              </a:bgClr>
            </a:pattFill>
            <a:ln w="9525">
              <a:solidFill>
                <a:srgbClr val="FF0000"/>
              </a:solidFill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686" name="AutoShape 38"/>
            <p:cNvSpPr/>
            <p:nvPr/>
          </p:nvSpPr>
          <p:spPr bwMode="auto">
            <a:xfrm rot="-5400000">
              <a:off x="3405" y="3810"/>
              <a:ext cx="93" cy="1307"/>
            </a:xfrm>
            <a:prstGeom prst="leftBrace">
              <a:avLst>
                <a:gd name="adj1" fmla="val 117115"/>
                <a:gd name="adj2" fmla="val 50000"/>
              </a:avLst>
            </a:prstGeom>
            <a:noFill/>
            <a:ln w="9525">
              <a:solidFill>
                <a:srgbClr val="000000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685" name="Text Box 37"/>
            <p:cNvSpPr txBox="1">
              <a:spLocks noChangeArrowheads="1"/>
            </p:cNvSpPr>
            <p:nvPr/>
          </p:nvSpPr>
          <p:spPr bwMode="auto">
            <a:xfrm>
              <a:off x="2826" y="4510"/>
              <a:ext cx="1154" cy="533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Calibri" pitchFamily="34" charset="0"/>
                  <a:ea typeface="宋体" pitchFamily="2" charset="-122"/>
                  <a:cs typeface="Times New Roman" panose="02020603050405020304" pitchFamily="18" charset="0"/>
                </a:rPr>
                <a:t>T ~ 100ps</a:t>
              </a:r>
              <a:endParaRPr kumimoji="0" lang="en-US" altLang="zh-CN" sz="4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90204" pitchFamily="34" charset="0"/>
                <a:ea typeface="宋体" pitchFamily="2" charset="-122"/>
                <a:cs typeface="宋体" pitchFamily="2" charset="-122"/>
              </a:endParaRPr>
            </a:p>
          </p:txBody>
        </p:sp>
        <p:sp>
          <p:nvSpPr>
            <p:cNvPr id="27684" name="AutoShape 36"/>
            <p:cNvSpPr/>
            <p:nvPr/>
          </p:nvSpPr>
          <p:spPr bwMode="auto">
            <a:xfrm rot="5400000" flipV="1">
              <a:off x="4306" y="3719"/>
              <a:ext cx="150" cy="217"/>
            </a:xfrm>
            <a:prstGeom prst="leftBrace">
              <a:avLst>
                <a:gd name="adj1" fmla="val 12056"/>
                <a:gd name="adj2" fmla="val 50000"/>
              </a:avLst>
            </a:prstGeom>
            <a:noFill/>
            <a:ln w="9525">
              <a:solidFill>
                <a:srgbClr val="000000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683" name="Text Box 35"/>
            <p:cNvSpPr txBox="1">
              <a:spLocks noChangeArrowheads="1"/>
            </p:cNvSpPr>
            <p:nvPr/>
          </p:nvSpPr>
          <p:spPr bwMode="auto">
            <a:xfrm>
              <a:off x="7547" y="4070"/>
              <a:ext cx="446" cy="367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b="0" i="0" u="none" strike="noStrike" cap="none" normalizeH="0" baseline="0">
                  <a:ln>
                    <a:noFill/>
                  </a:ln>
                  <a:solidFill>
                    <a:schemeClr val="bg1"/>
                  </a:solidFill>
                  <a:effectLst/>
                  <a:latin typeface="Calibri" pitchFamily="34" charset="0"/>
                  <a:ea typeface="宋体" pitchFamily="2" charset="-122"/>
                  <a:cs typeface="Times New Roman" panose="02020603050405020304" pitchFamily="18" charset="0"/>
                </a:rPr>
                <a:t> t</a:t>
              </a:r>
              <a:endParaRPr kumimoji="0" lang="en-US" altLang="zh-CN" sz="4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90204" pitchFamily="34" charset="0"/>
                <a:ea typeface="宋体" pitchFamily="2" charset="-122"/>
                <a:cs typeface="宋体" pitchFamily="2" charset="-122"/>
              </a:endParaRPr>
            </a:p>
          </p:txBody>
        </p:sp>
        <p:sp>
          <p:nvSpPr>
            <p:cNvPr id="27682" name="AutoShape 34"/>
            <p:cNvSpPr>
              <a:spLocks noChangeShapeType="1"/>
            </p:cNvSpPr>
            <p:nvPr/>
          </p:nvSpPr>
          <p:spPr bwMode="auto">
            <a:xfrm>
              <a:off x="5579" y="3532"/>
              <a:ext cx="2203" cy="1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tailEnd type="triangle" w="med" len="med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681" name="Freeform 33"/>
            <p:cNvSpPr/>
            <p:nvPr/>
          </p:nvSpPr>
          <p:spPr bwMode="auto">
            <a:xfrm>
              <a:off x="6327" y="2635"/>
              <a:ext cx="488" cy="898"/>
            </a:xfrm>
            <a:custGeom>
              <a:avLst/>
              <a:gdLst/>
              <a:ahLst/>
              <a:cxnLst>
                <a:cxn ang="0">
                  <a:pos x="0" y="897"/>
                </a:cxn>
                <a:cxn ang="0">
                  <a:pos x="149" y="747"/>
                </a:cxn>
                <a:cxn ang="0">
                  <a:pos x="230" y="0"/>
                </a:cxn>
                <a:cxn ang="0">
                  <a:pos x="352" y="747"/>
                </a:cxn>
                <a:cxn ang="0">
                  <a:pos x="488" y="897"/>
                </a:cxn>
              </a:cxnLst>
              <a:rect l="0" t="0" r="r" b="b"/>
              <a:pathLst>
                <a:path w="488" h="898">
                  <a:moveTo>
                    <a:pt x="0" y="897"/>
                  </a:moveTo>
                  <a:cubicBezTo>
                    <a:pt x="56" y="898"/>
                    <a:pt x="111" y="896"/>
                    <a:pt x="149" y="747"/>
                  </a:cubicBezTo>
                  <a:cubicBezTo>
                    <a:pt x="187" y="598"/>
                    <a:pt x="196" y="0"/>
                    <a:pt x="230" y="0"/>
                  </a:cubicBezTo>
                  <a:cubicBezTo>
                    <a:pt x="264" y="0"/>
                    <a:pt x="309" y="598"/>
                    <a:pt x="352" y="747"/>
                  </a:cubicBezTo>
                  <a:cubicBezTo>
                    <a:pt x="395" y="896"/>
                    <a:pt x="460" y="866"/>
                    <a:pt x="488" y="897"/>
                  </a:cubicBezTo>
                </a:path>
              </a:pathLst>
            </a:custGeom>
            <a:noFill/>
            <a:ln w="9525">
              <a:solidFill>
                <a:srgbClr val="000000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680" name="Text Box 32"/>
            <p:cNvSpPr txBox="1">
              <a:spLocks noChangeArrowheads="1"/>
            </p:cNvSpPr>
            <p:nvPr/>
          </p:nvSpPr>
          <p:spPr bwMode="auto">
            <a:xfrm>
              <a:off x="7593" y="3348"/>
              <a:ext cx="446" cy="367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altLang="zh-CN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Calibri" pitchFamily="34" charset="0"/>
                  <a:ea typeface="宋体" pitchFamily="2" charset="-122"/>
                  <a:cs typeface="Times New Roman" panose="02020603050405020304" pitchFamily="18" charset="0"/>
                </a:rPr>
                <a:t> </a:t>
              </a:r>
              <a:r>
                <a:rPr kumimoji="0" lang="en-US" altLang="zh-CN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Calibri" pitchFamily="34" charset="0"/>
                  <a:ea typeface="宋体" pitchFamily="2" charset="-122"/>
                  <a:cs typeface="Calibri" pitchFamily="34" charset="0"/>
                </a:rPr>
                <a:t>λ</a:t>
              </a:r>
              <a:endParaRPr kumimoji="0" lang="en-US" altLang="zh-CN" sz="4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90204" pitchFamily="34" charset="0"/>
                <a:ea typeface="宋体" pitchFamily="2" charset="-122"/>
                <a:cs typeface="宋体" pitchFamily="2" charset="-122"/>
              </a:endParaRPr>
            </a:p>
          </p:txBody>
        </p:sp>
        <p:sp>
          <p:nvSpPr>
            <p:cNvPr id="27679" name="AutoShape 31"/>
            <p:cNvSpPr>
              <a:spLocks noChangeShapeType="1"/>
            </p:cNvSpPr>
            <p:nvPr/>
          </p:nvSpPr>
          <p:spPr bwMode="auto">
            <a:xfrm flipV="1">
              <a:off x="6237" y="3186"/>
              <a:ext cx="281" cy="1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tailEnd type="triangle" w="med" len="med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678" name="AutoShape 30"/>
            <p:cNvSpPr>
              <a:spLocks noChangeShapeType="1"/>
            </p:cNvSpPr>
            <p:nvPr/>
          </p:nvSpPr>
          <p:spPr bwMode="auto">
            <a:xfrm flipH="1" flipV="1">
              <a:off x="6631" y="3188"/>
              <a:ext cx="281" cy="1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tailEnd type="triangle" w="med" len="med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677" name="Text Box 29"/>
            <p:cNvSpPr txBox="1">
              <a:spLocks noChangeArrowheads="1"/>
            </p:cNvSpPr>
            <p:nvPr/>
          </p:nvSpPr>
          <p:spPr bwMode="auto">
            <a:xfrm>
              <a:off x="6713" y="2916"/>
              <a:ext cx="834" cy="367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altLang="zh-CN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Calibri" pitchFamily="34" charset="0"/>
                  <a:ea typeface="宋体" pitchFamily="2" charset="-122"/>
                  <a:cs typeface="Times New Roman" panose="02020603050405020304" pitchFamily="18" charset="0"/>
                </a:rPr>
                <a:t> </a:t>
              </a:r>
              <a:r>
                <a:rPr kumimoji="0" lang="en-US" altLang="zh-CN" b="0" i="0" u="none" strike="noStrike" cap="none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latin typeface="Calibri" pitchFamily="34" charset="0"/>
                  <a:ea typeface="宋体" pitchFamily="2" charset="-122"/>
                  <a:cs typeface="Calibri" pitchFamily="34" charset="0"/>
                </a:rPr>
                <a:t>Δλ</a:t>
              </a:r>
              <a:r>
                <a:rPr kumimoji="0" lang="en-US" altLang="zh-CN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Calibri" pitchFamily="34" charset="0"/>
                  <a:ea typeface="宋体" pitchFamily="2" charset="-122"/>
                  <a:cs typeface="Calibri" pitchFamily="34" charset="0"/>
                </a:rPr>
                <a:t>(~nm)</a:t>
              </a:r>
              <a:endParaRPr kumimoji="0" lang="en-US" altLang="zh-CN" sz="4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90204" pitchFamily="34" charset="0"/>
                <a:ea typeface="宋体" pitchFamily="2" charset="-122"/>
                <a:cs typeface="宋体" pitchFamily="2" charset="-122"/>
              </a:endParaRPr>
            </a:p>
          </p:txBody>
        </p:sp>
        <p:sp>
          <p:nvSpPr>
            <p:cNvPr id="27676" name="Freeform 28"/>
            <p:cNvSpPr/>
            <p:nvPr/>
          </p:nvSpPr>
          <p:spPr bwMode="auto">
            <a:xfrm>
              <a:off x="5108" y="3442"/>
              <a:ext cx="720" cy="467"/>
            </a:xfrm>
            <a:custGeom>
              <a:avLst/>
              <a:gdLst/>
              <a:ahLst/>
              <a:cxnLst>
                <a:cxn ang="0">
                  <a:pos x="0" y="386"/>
                </a:cxn>
                <a:cxn ang="0">
                  <a:pos x="109" y="91"/>
                </a:cxn>
                <a:cxn ang="0">
                  <a:pos x="471" y="13"/>
                </a:cxn>
                <a:cxn ang="0">
                  <a:pos x="720" y="13"/>
                </a:cxn>
              </a:cxnLst>
              <a:rect l="0" t="0" r="r" b="b"/>
              <a:pathLst>
                <a:path w="720" h="386">
                  <a:moveTo>
                    <a:pt x="0" y="386"/>
                  </a:moveTo>
                  <a:cubicBezTo>
                    <a:pt x="15" y="269"/>
                    <a:pt x="31" y="153"/>
                    <a:pt x="109" y="91"/>
                  </a:cubicBezTo>
                  <a:cubicBezTo>
                    <a:pt x="187" y="29"/>
                    <a:pt x="369" y="26"/>
                    <a:pt x="471" y="13"/>
                  </a:cubicBezTo>
                  <a:cubicBezTo>
                    <a:pt x="573" y="0"/>
                    <a:pt x="679" y="13"/>
                    <a:pt x="720" y="13"/>
                  </a:cubicBezTo>
                </a:path>
              </a:pathLst>
            </a:custGeom>
            <a:noFill/>
            <a:ln w="9525">
              <a:solidFill>
                <a:srgbClr val="000000"/>
              </a:solidFill>
              <a:round/>
              <a:tailEnd type="triangle" w="med" len="med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0F87A57-F5F4-441C-8B7F-97AC1B395A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集成光电子学概论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A46BCFA-3170-47AD-8ADB-6C8E6D5FB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6EFF6-F6F6-48A4-8B6A-DDF075469E09}" type="slidenum">
              <a:rPr lang="zh-CN" altLang="en-US" smtClean="0"/>
              <a:pPr/>
              <a:t>33</a:t>
            </a:fld>
            <a:endParaRPr lang="zh-CN" altLang="en-US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更大容量、更高速度信息传输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波分复用简图：</a:t>
            </a:r>
            <a:endParaRPr lang="en-US" altLang="zh-CN" dirty="0">
              <a:solidFill>
                <a:schemeClr val="bg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200GHz~1.6nm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的带宽容纳一个载波信号</a:t>
            </a:r>
          </a:p>
        </p:txBody>
      </p:sp>
      <p:pic>
        <p:nvPicPr>
          <p:cNvPr id="5" name="Picture 1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3108" y="3143248"/>
            <a:ext cx="4948397" cy="25717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2529A10-AB8D-46CA-BC54-0F48689D51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集成光电子学概论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E9E93A2-D3F4-4715-88B9-79714BD73B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6EFF6-F6F6-48A4-8B6A-DDF075469E09}" type="slidenum">
              <a:rPr lang="zh-CN" altLang="en-US" smtClean="0"/>
              <a:pPr/>
              <a:t>34</a:t>
            </a:fld>
            <a:endParaRPr lang="zh-CN" altLang="en-US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光纤通信系统中光子、光电子器件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800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半导体光子及光电子器件在光纤通信系统中处于核心地位</a:t>
            </a:r>
          </a:p>
          <a:p>
            <a:pPr lvl="1"/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光发射：半导体激光器、光调制器</a:t>
            </a:r>
          </a:p>
          <a:p>
            <a:pPr lvl="1"/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光放大：（掺铒）光纤放大器，半导体光放大器</a:t>
            </a:r>
          </a:p>
          <a:p>
            <a:pPr lvl="1"/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接收：光探测器</a:t>
            </a:r>
          </a:p>
          <a:p>
            <a:pPr lvl="1"/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波分复用：波分复用</a:t>
            </a: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/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解复用器</a:t>
            </a:r>
          </a:p>
          <a:p>
            <a:pPr lvl="1"/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光上下话路、交叉互联：光开关等</a:t>
            </a:r>
          </a:p>
          <a:p>
            <a:pPr lvl="1"/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光功率分配：光耦合器</a:t>
            </a:r>
          </a:p>
          <a:p>
            <a:endParaRPr lang="zh-CN" altLang="en-US" dirty="0">
              <a:solidFill>
                <a:schemeClr val="bg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B49CD19-8295-47D7-AFE0-420EF1693B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集成光电子学概论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1F9E0E5-8DBD-4E53-A038-4B08E667C8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6EFF6-F6F6-48A4-8B6A-DDF075469E09}" type="slidenum">
              <a:rPr lang="zh-CN" altLang="en-US" smtClean="0"/>
              <a:pPr/>
              <a:t>35</a:t>
            </a:fld>
            <a:endParaRPr lang="zh-CN" altLang="en-US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光纤通信系统中光子、光电子器件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掺铒光纤放大器</a:t>
            </a: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——</a:t>
            </a:r>
            <a:r>
              <a:rPr lang="en-US" altLang="zh-CN" dirty="0" err="1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Er</a:t>
            </a:r>
            <a:r>
              <a:rPr lang="en-US" altLang="zh-CN" baseline="30000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+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能级示意：</a:t>
            </a:r>
          </a:p>
        </p:txBody>
      </p:sp>
      <p:sp>
        <p:nvSpPr>
          <p:cNvPr id="48144" name="Rectangle 1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grpSp>
        <p:nvGrpSpPr>
          <p:cNvPr id="48129" name="Group 1"/>
          <p:cNvGrpSpPr>
            <a:grpSpLocks noChangeAspect="1"/>
          </p:cNvGrpSpPr>
          <p:nvPr/>
        </p:nvGrpSpPr>
        <p:grpSpPr bwMode="auto">
          <a:xfrm>
            <a:off x="4000496" y="2214554"/>
            <a:ext cx="3786214" cy="4031727"/>
            <a:chOff x="1800" y="6133"/>
            <a:chExt cx="3200" cy="3408"/>
          </a:xfrm>
        </p:grpSpPr>
        <p:sp>
          <p:nvSpPr>
            <p:cNvPr id="48143" name="AutoShape 15"/>
            <p:cNvSpPr>
              <a:spLocks noChangeAspect="1" noChangeArrowheads="1" noTextEdit="1"/>
            </p:cNvSpPr>
            <p:nvPr/>
          </p:nvSpPr>
          <p:spPr bwMode="auto">
            <a:xfrm>
              <a:off x="1800" y="6133"/>
              <a:ext cx="3200" cy="3408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4000"/>
            </a:p>
          </p:txBody>
        </p:sp>
        <p:sp>
          <p:nvSpPr>
            <p:cNvPr id="48142" name="AutoShape 14"/>
            <p:cNvSpPr>
              <a:spLocks noChangeShapeType="1"/>
            </p:cNvSpPr>
            <p:nvPr/>
          </p:nvSpPr>
          <p:spPr bwMode="auto">
            <a:xfrm>
              <a:off x="2471" y="8886"/>
              <a:ext cx="1801" cy="1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141" name="AutoShape 13"/>
            <p:cNvSpPr>
              <a:spLocks noChangeShapeType="1"/>
            </p:cNvSpPr>
            <p:nvPr/>
          </p:nvSpPr>
          <p:spPr bwMode="auto">
            <a:xfrm>
              <a:off x="3640" y="7785"/>
              <a:ext cx="1257" cy="1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140" name="AutoShape 12"/>
            <p:cNvSpPr>
              <a:spLocks noChangeShapeType="1"/>
            </p:cNvSpPr>
            <p:nvPr/>
          </p:nvSpPr>
          <p:spPr bwMode="auto">
            <a:xfrm>
              <a:off x="3232" y="7418"/>
              <a:ext cx="1257" cy="1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139" name="AutoShape 11"/>
            <p:cNvSpPr>
              <a:spLocks noChangeShapeType="1"/>
            </p:cNvSpPr>
            <p:nvPr/>
          </p:nvSpPr>
          <p:spPr bwMode="auto">
            <a:xfrm>
              <a:off x="2471" y="6685"/>
              <a:ext cx="1634" cy="0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138" name="AutoShape 10"/>
            <p:cNvSpPr>
              <a:spLocks noChangeShapeType="1"/>
            </p:cNvSpPr>
            <p:nvPr/>
          </p:nvSpPr>
          <p:spPr bwMode="auto">
            <a:xfrm flipV="1">
              <a:off x="2661" y="6685"/>
              <a:ext cx="1" cy="2201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tailEnd type="triangle" w="med" len="med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137" name="Text Box 9"/>
            <p:cNvSpPr txBox="1">
              <a:spLocks noChangeArrowheads="1"/>
            </p:cNvSpPr>
            <p:nvPr/>
          </p:nvSpPr>
          <p:spPr bwMode="auto">
            <a:xfrm>
              <a:off x="2106" y="7310"/>
              <a:ext cx="720" cy="394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Calibri" pitchFamily="34" charset="0"/>
                  <a:ea typeface="宋体" pitchFamily="2" charset="-122"/>
                  <a:cs typeface="Times New Roman" panose="02020603050405020304" pitchFamily="18" charset="0"/>
                </a:rPr>
                <a:t>980nm</a:t>
              </a:r>
              <a:endParaRPr kumimoji="0" lang="en-US" altLang="zh-CN" sz="4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90204" pitchFamily="34" charset="0"/>
                <a:ea typeface="宋体" pitchFamily="2" charset="-122"/>
                <a:cs typeface="宋体" pitchFamily="2" charset="-122"/>
              </a:endParaRPr>
            </a:p>
          </p:txBody>
        </p:sp>
        <p:sp>
          <p:nvSpPr>
            <p:cNvPr id="48136" name="AutoShape 8"/>
            <p:cNvSpPr>
              <a:spLocks noChangeShapeType="1"/>
            </p:cNvSpPr>
            <p:nvPr/>
          </p:nvSpPr>
          <p:spPr bwMode="auto">
            <a:xfrm flipV="1">
              <a:off x="3381" y="7419"/>
              <a:ext cx="1" cy="1467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tailEnd type="triangle" w="med" len="med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135" name="Text Box 7"/>
            <p:cNvSpPr txBox="1">
              <a:spLocks noChangeArrowheads="1"/>
            </p:cNvSpPr>
            <p:nvPr/>
          </p:nvSpPr>
          <p:spPr bwMode="auto">
            <a:xfrm>
              <a:off x="2710" y="8057"/>
              <a:ext cx="720" cy="394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Calibri" pitchFamily="34" charset="0"/>
                  <a:ea typeface="宋体" pitchFamily="2" charset="-122"/>
                  <a:cs typeface="Times New Roman" panose="02020603050405020304" pitchFamily="18" charset="0"/>
                </a:rPr>
                <a:t>1480nm</a:t>
              </a:r>
              <a:endParaRPr kumimoji="0" lang="en-US" altLang="zh-CN" sz="4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90204" pitchFamily="34" charset="0"/>
                <a:ea typeface="宋体" pitchFamily="2" charset="-122"/>
                <a:cs typeface="宋体" pitchFamily="2" charset="-122"/>
              </a:endParaRPr>
            </a:p>
          </p:txBody>
        </p:sp>
        <p:sp>
          <p:nvSpPr>
            <p:cNvPr id="48134" name="AutoShape 6"/>
            <p:cNvSpPr>
              <a:spLocks noChangeShapeType="1"/>
            </p:cNvSpPr>
            <p:nvPr/>
          </p:nvSpPr>
          <p:spPr bwMode="auto">
            <a:xfrm>
              <a:off x="4105" y="7786"/>
              <a:ext cx="0" cy="1100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tailEnd type="triangle" w="med" len="med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133" name="Text Box 5"/>
            <p:cNvSpPr txBox="1">
              <a:spLocks noChangeArrowheads="1"/>
            </p:cNvSpPr>
            <p:nvPr/>
          </p:nvSpPr>
          <p:spPr bwMode="auto">
            <a:xfrm>
              <a:off x="4105" y="8220"/>
              <a:ext cx="720" cy="394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Calibri" pitchFamily="34" charset="0"/>
                  <a:ea typeface="宋体" pitchFamily="2" charset="-122"/>
                  <a:cs typeface="Times New Roman" panose="02020603050405020304" pitchFamily="18" charset="0"/>
                </a:rPr>
                <a:t>1.55um</a:t>
              </a:r>
              <a:endParaRPr kumimoji="0" lang="en-US" altLang="zh-CN" sz="4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90204" pitchFamily="34" charset="0"/>
                <a:ea typeface="宋体" pitchFamily="2" charset="-122"/>
                <a:cs typeface="宋体" pitchFamily="2" charset="-122"/>
              </a:endParaRPr>
            </a:p>
          </p:txBody>
        </p:sp>
        <p:sp>
          <p:nvSpPr>
            <p:cNvPr id="48132" name="AutoShape 4"/>
            <p:cNvSpPr>
              <a:spLocks noChangeShapeType="1"/>
            </p:cNvSpPr>
            <p:nvPr/>
          </p:nvSpPr>
          <p:spPr bwMode="auto">
            <a:xfrm>
              <a:off x="3526" y="7419"/>
              <a:ext cx="0" cy="1467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tailEnd type="triangle" w="med" len="med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131" name="AutoShape 3"/>
            <p:cNvSpPr>
              <a:spLocks noChangeShapeType="1"/>
            </p:cNvSpPr>
            <p:nvPr/>
          </p:nvSpPr>
          <p:spPr bwMode="auto">
            <a:xfrm rot="16200000" flipH="1">
              <a:off x="3012" y="6905"/>
              <a:ext cx="733" cy="294"/>
            </a:xfrm>
            <a:prstGeom prst="curvedConnector3">
              <a:avLst>
                <a:gd name="adj1" fmla="val 49931"/>
              </a:avLst>
            </a:prstGeom>
            <a:noFill/>
            <a:ln w="9525">
              <a:solidFill>
                <a:srgbClr val="000000"/>
              </a:solidFill>
              <a:prstDash val="dash"/>
              <a:round/>
              <a:tailEnd type="triangle" w="med" len="med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130" name="AutoShape 2"/>
            <p:cNvSpPr>
              <a:spLocks noChangeShapeType="1"/>
            </p:cNvSpPr>
            <p:nvPr/>
          </p:nvSpPr>
          <p:spPr bwMode="auto">
            <a:xfrm rot="16200000" flipH="1">
              <a:off x="3813" y="7493"/>
              <a:ext cx="368" cy="217"/>
            </a:xfrm>
            <a:prstGeom prst="curvedConnector3">
              <a:avLst>
                <a:gd name="adj1" fmla="val 50000"/>
              </a:avLst>
            </a:prstGeom>
            <a:noFill/>
            <a:ln w="9525">
              <a:solidFill>
                <a:srgbClr val="000000"/>
              </a:solidFill>
              <a:prstDash val="dash"/>
              <a:round/>
              <a:tailEnd type="triangle" w="med" len="med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1643042" y="2857496"/>
            <a:ext cx="27860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err="1">
                <a:solidFill>
                  <a:schemeClr val="bg1"/>
                </a:solidFill>
              </a:rPr>
              <a:t>InGaAs</a:t>
            </a:r>
            <a:r>
              <a:rPr lang="en-US" altLang="zh-CN" sz="2000" dirty="0">
                <a:solidFill>
                  <a:schemeClr val="bg1"/>
                </a:solidFill>
              </a:rPr>
              <a:t>/</a:t>
            </a:r>
            <a:r>
              <a:rPr lang="en-US" altLang="zh-CN" sz="2000" dirty="0" err="1">
                <a:solidFill>
                  <a:schemeClr val="bg1"/>
                </a:solidFill>
              </a:rPr>
              <a:t>GaAs</a:t>
            </a:r>
            <a:r>
              <a:rPr lang="zh-CN" altLang="en-US" sz="2000" dirty="0">
                <a:solidFill>
                  <a:schemeClr val="bg1"/>
                </a:solidFill>
              </a:rPr>
              <a:t>激光泵浦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571604" y="4643446"/>
            <a:ext cx="31432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err="1">
                <a:solidFill>
                  <a:schemeClr val="bg1"/>
                </a:solidFill>
              </a:rPr>
              <a:t>InGaAsP</a:t>
            </a:r>
            <a:r>
              <a:rPr lang="en-US" altLang="zh-CN" sz="2000" dirty="0">
                <a:solidFill>
                  <a:schemeClr val="bg1"/>
                </a:solidFill>
              </a:rPr>
              <a:t>/</a:t>
            </a:r>
            <a:r>
              <a:rPr lang="en-US" altLang="zh-CN" sz="2000" dirty="0" err="1">
                <a:solidFill>
                  <a:schemeClr val="bg1"/>
                </a:solidFill>
              </a:rPr>
              <a:t>InP</a:t>
            </a:r>
            <a:r>
              <a:rPr lang="zh-CN" altLang="en-US" sz="2000" dirty="0">
                <a:solidFill>
                  <a:schemeClr val="bg1"/>
                </a:solidFill>
              </a:rPr>
              <a:t>激光泵浦</a:t>
            </a:r>
          </a:p>
        </p:txBody>
      </p:sp>
      <p:sp>
        <p:nvSpPr>
          <p:cNvPr id="22" name="右箭头 21"/>
          <p:cNvSpPr/>
          <p:nvPr/>
        </p:nvSpPr>
        <p:spPr>
          <a:xfrm rot="13375138">
            <a:off x="3492549" y="3372560"/>
            <a:ext cx="785818" cy="2857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右箭头 22"/>
          <p:cNvSpPr/>
          <p:nvPr/>
        </p:nvSpPr>
        <p:spPr>
          <a:xfrm rot="10800000">
            <a:off x="4143372" y="4572008"/>
            <a:ext cx="785818" cy="2857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752AB49-E843-4710-879A-6EE1704D30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集成光电子学概论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6C754A8-0C58-4421-9601-1A618DB98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6EFF6-F6F6-48A4-8B6A-DDF075469E09}" type="slidenum">
              <a:rPr lang="zh-CN" altLang="en-US" smtClean="0"/>
              <a:pPr/>
              <a:t>36</a:t>
            </a:fld>
            <a:endParaRPr lang="zh-CN" altLang="en-US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信息存储与显示中的光电子器件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信息处理系统</a:t>
            </a:r>
          </a:p>
          <a:p>
            <a:pPr lvl="1"/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光存储：短波长半导体激光器</a:t>
            </a:r>
            <a:endParaRPr lang="en-US" altLang="zh-CN" dirty="0">
              <a:solidFill>
                <a:schemeClr val="bg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lvl="1"/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功率：</a:t>
            </a: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1~350mW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，波长：</a:t>
            </a: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650~780nm</a:t>
            </a:r>
            <a:endParaRPr lang="zh-CN" altLang="en-US" dirty="0">
              <a:solidFill>
                <a:schemeClr val="bg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信息指示</a:t>
            </a:r>
          </a:p>
          <a:p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医疗</a:t>
            </a:r>
          </a:p>
          <a:p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打印</a:t>
            </a:r>
          </a:p>
          <a:p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大屏幕全彩色显示</a:t>
            </a:r>
          </a:p>
          <a:p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交通信号</a:t>
            </a:r>
          </a:p>
          <a:p>
            <a:endParaRPr lang="zh-CN" altLang="en-US" dirty="0">
              <a:solidFill>
                <a:schemeClr val="bg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6A0F075-E0C7-42D8-A4ED-08D0237840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集成光电子学概论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25BF360-F6FF-455D-81C1-8550B55682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6EFF6-F6F6-48A4-8B6A-DDF075469E09}" type="slidenum">
              <a:rPr lang="zh-CN" altLang="en-US" smtClean="0"/>
              <a:pPr/>
              <a:t>37</a:t>
            </a:fld>
            <a:endParaRPr lang="zh-CN" altLang="en-US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功率型发光二极管与半导体照明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光电器件的新宠</a:t>
            </a: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—— 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功率型</a:t>
            </a: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LED</a:t>
            </a:r>
          </a:p>
          <a:p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半导体照明的憧憬</a:t>
            </a:r>
          </a:p>
          <a:p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半导体照明的优点</a:t>
            </a:r>
          </a:p>
          <a:p>
            <a:pPr lvl="1"/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节能</a:t>
            </a:r>
          </a:p>
          <a:p>
            <a:pPr lvl="1"/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环保</a:t>
            </a:r>
          </a:p>
          <a:p>
            <a:pPr lvl="1"/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高可靠性</a:t>
            </a:r>
          </a:p>
          <a:p>
            <a:pPr lvl="1"/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安全</a:t>
            </a:r>
          </a:p>
          <a:p>
            <a:endParaRPr lang="zh-CN" altLang="en-US" dirty="0">
              <a:solidFill>
                <a:schemeClr val="bg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0E3B0F6-34C4-454A-93AC-6AC18826B4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集成光电子学概论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F94ED5C-D35D-4BA5-8C1B-9C4CE32D07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6EFF6-F6F6-48A4-8B6A-DDF075469E09}" type="slidenum">
              <a:rPr lang="zh-CN" altLang="en-US" smtClean="0"/>
              <a:pPr/>
              <a:t>38</a:t>
            </a:fld>
            <a:endParaRPr lang="zh-CN" altLang="en-US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全球半导体照明行业发展概况</a:t>
            </a:r>
          </a:p>
        </p:txBody>
      </p:sp>
      <p:graphicFrame>
        <p:nvGraphicFramePr>
          <p:cNvPr id="52226" name="Object 3"/>
          <p:cNvGraphicFramePr>
            <a:graphicFrameLocks noGrp="1" noChangeAspect="1"/>
          </p:cNvGraphicFramePr>
          <p:nvPr>
            <p:ph idx="1"/>
          </p:nvPr>
        </p:nvGraphicFramePr>
        <p:xfrm>
          <a:off x="1357290" y="1428736"/>
          <a:ext cx="6416675" cy="3376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位图图像" r:id="rId3" imgW="6416040" imgH="3375660" progId="PBrush">
                  <p:embed/>
                </p:oleObj>
              </mc:Choice>
              <mc:Fallback>
                <p:oleObj name="位图图像" r:id="rId3" imgW="6416040" imgH="3375660" progId="PBrush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57290" y="1428736"/>
                        <a:ext cx="6416675" cy="3376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500034" y="4857760"/>
            <a:ext cx="8153400" cy="163121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2009年2月</a:t>
            </a:r>
            <a:r>
              <a:rPr lang="zh-C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，日本LED厂商</a:t>
            </a:r>
            <a:r>
              <a:rPr lang="zh-CN" alt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日亚化工</a:t>
            </a:r>
            <a:r>
              <a:rPr lang="zh-C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（Nichia）发表了效率高达249 lm/W的LED，此仍实验室数据</a:t>
            </a:r>
          </a:p>
          <a:p>
            <a:r>
              <a:rPr lang="zh-CN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2010年2月</a:t>
            </a:r>
            <a:r>
              <a:rPr lang="zh-CN" alt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zh-C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Philips Lumileds 造一白色LED在受控的实验室环境内，以标准测试条件及以350mA电流推动下得出208lm/W，但由于该公司无透露当时的偏压电压，所未能得知其功率。</a:t>
            </a: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4EAC940-5BBF-433C-AD89-13372D12DF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集成光电子学概论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E67B093-D3CF-47DD-BE60-75F2203F84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6EFF6-F6F6-48A4-8B6A-DDF075469E09}" type="slidenum">
              <a:rPr lang="zh-CN" altLang="en-US" smtClean="0"/>
              <a:pPr/>
              <a:t>39</a:t>
            </a:fld>
            <a:endParaRPr lang="zh-CN" alt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参考书目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algn="just"/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黄德修，</a:t>
            </a:r>
            <a:r>
              <a:rPr lang="zh-CN" altLang="en-US" i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半导体光电子学，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电子科技大学出版社，</a:t>
            </a: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1989.</a:t>
            </a:r>
          </a:p>
          <a:p>
            <a:pPr algn="just"/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H. C. Casey, M. B. </a:t>
            </a:r>
            <a:r>
              <a:rPr lang="en-US" altLang="zh-CN" dirty="0" err="1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Panish</a:t>
            </a: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, </a:t>
            </a:r>
            <a:r>
              <a:rPr lang="en-US" altLang="zh-CN" i="1" dirty="0" err="1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Heterostructure</a:t>
            </a:r>
            <a:r>
              <a:rPr lang="en-US" altLang="zh-CN" i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Lasers </a:t>
            </a: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(Academic Press, New York, 1978).</a:t>
            </a:r>
          </a:p>
          <a:p>
            <a:pPr algn="just"/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凯西，帕尼什，</a:t>
            </a:r>
            <a:r>
              <a:rPr lang="zh-CN" altLang="en-US" i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异质结构激光器 </a:t>
            </a: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国防工业出版社，北京，</a:t>
            </a: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1983)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。</a:t>
            </a:r>
          </a:p>
          <a:p>
            <a:pPr algn="just"/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Larry A. </a:t>
            </a:r>
            <a:r>
              <a:rPr lang="en-US" altLang="zh-CN" dirty="0" err="1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Coldren</a:t>
            </a: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, </a:t>
            </a:r>
            <a:r>
              <a:rPr lang="en-US" altLang="zh-CN" i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Diode Lasers and Photonic Integrated Circuit </a:t>
            </a: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(Wiley Press, New York, 1995).</a:t>
            </a:r>
          </a:p>
          <a:p>
            <a:pPr algn="just"/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江剑平，</a:t>
            </a:r>
            <a:r>
              <a:rPr lang="zh-CN" altLang="en-US" i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半导体激光器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，电子工业出版社</a:t>
            </a: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, 2000.</a:t>
            </a:r>
          </a:p>
          <a:p>
            <a:endParaRPr lang="zh-CN" altLang="en-US" dirty="0">
              <a:solidFill>
                <a:schemeClr val="bg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514E5FC-D193-445E-B0AD-AA01EE0765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集成光电子学概论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B0515A6-173B-424C-BF55-906D86A8A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6EFF6-F6F6-48A4-8B6A-DDF075469E09}" type="slidenum">
              <a:rPr lang="zh-CN" altLang="en-US" smtClean="0"/>
              <a:pPr/>
              <a:t>4</a:t>
            </a:fld>
            <a:endParaRPr lang="zh-CN" altLang="en-US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全球半导体照明行业发展概况</a:t>
            </a:r>
          </a:p>
        </p:txBody>
      </p:sp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228600" y="5311775"/>
            <a:ext cx="8088313" cy="101566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特殊照明要求：</a:t>
            </a: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1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）长寿命、高亮度、易集成等共性；</a:t>
            </a:r>
          </a:p>
          <a:p>
            <a:pPr algn="ctr">
              <a:spcBef>
                <a:spcPct val="50000"/>
              </a:spcBef>
            </a:pP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                                </a:t>
            </a: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2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）时尚潮流、耐恶劣环境等特殊要求。</a:t>
            </a: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/>
        </p:nvGraphicFramePr>
        <p:xfrm>
          <a:off x="152400" y="1211263"/>
          <a:ext cx="2743200" cy="3211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位图图像" r:id="rId3" imgW="3368040" imgH="4396740" progId="PBrush">
                  <p:embed/>
                </p:oleObj>
              </mc:Choice>
              <mc:Fallback>
                <p:oleObj name="位图图像" r:id="rId3" imgW="3368040" imgH="4396740" progId="PBrush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" y="1211263"/>
                        <a:ext cx="2743200" cy="32115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/>
        </p:nvGraphicFramePr>
        <p:xfrm>
          <a:off x="6096000" y="1211263"/>
          <a:ext cx="2895600" cy="3211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位图图像" r:id="rId5" imgW="3116580" imgH="4137660" progId="PBrush">
                  <p:embed/>
                </p:oleObj>
              </mc:Choice>
              <mc:Fallback>
                <p:oleObj name="位图图像" r:id="rId5" imgW="3116580" imgH="4137660" progId="PBrush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0" y="1211263"/>
                        <a:ext cx="2895600" cy="32115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/>
        </p:nvGraphicFramePr>
        <p:xfrm>
          <a:off x="3048000" y="1196975"/>
          <a:ext cx="2895600" cy="322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位图图像" r:id="rId7" imgW="3505200" imgH="3810000" progId="PBrush">
                  <p:embed/>
                </p:oleObj>
              </mc:Choice>
              <mc:Fallback>
                <p:oleObj name="位图图像" r:id="rId7" imgW="3505200" imgH="3810000" progId="PBrush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0" y="1196975"/>
                        <a:ext cx="2895600" cy="3225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 Box 7"/>
          <p:cNvSpPr txBox="1">
            <a:spLocks noChangeArrowheads="1"/>
          </p:cNvSpPr>
          <p:nvPr/>
        </p:nvSpPr>
        <p:spPr bwMode="auto">
          <a:xfrm>
            <a:off x="304800" y="4638675"/>
            <a:ext cx="2362200" cy="4616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户内外装饰照明</a:t>
            </a:r>
          </a:p>
        </p:txBody>
      </p:sp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3276600" y="4614863"/>
            <a:ext cx="2362200" cy="4616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汽车头灯、尾灯</a:t>
            </a:r>
          </a:p>
        </p:txBody>
      </p:sp>
      <p:sp>
        <p:nvSpPr>
          <p:cNvPr id="10" name="Text Box 9"/>
          <p:cNvSpPr txBox="1">
            <a:spLocks noChangeArrowheads="1"/>
          </p:cNvSpPr>
          <p:nvPr/>
        </p:nvSpPr>
        <p:spPr bwMode="auto">
          <a:xfrm>
            <a:off x="6324600" y="4614863"/>
            <a:ext cx="2362200" cy="4616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道路路况照明</a:t>
            </a: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026287C-ABFF-45A4-9862-DE238EE90C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集成光电子学概论</a:t>
            </a:r>
            <a:endParaRPr lang="zh-CN" altLang="en-US" dirty="0"/>
          </a:p>
        </p:txBody>
      </p:sp>
      <p:sp>
        <p:nvSpPr>
          <p:cNvPr id="11" name="灯片编号占位符 10">
            <a:extLst>
              <a:ext uri="{FF2B5EF4-FFF2-40B4-BE49-F238E27FC236}">
                <a16:creationId xmlns:a16="http://schemas.microsoft.com/office/drawing/2014/main" id="{6DD8C878-FC6B-48C1-A43E-6FA8882F6E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6EFF6-F6F6-48A4-8B6A-DDF075469E09}" type="slidenum">
              <a:rPr lang="zh-CN" altLang="en-US" smtClean="0"/>
              <a:pPr/>
              <a:t>40</a:t>
            </a:fld>
            <a:endParaRPr lang="zh-CN" altLang="en-US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第一章  绪论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1.1 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半导体材料基本性质</a:t>
            </a:r>
            <a:endParaRPr lang="en-US" altLang="zh-CN" dirty="0">
              <a:solidFill>
                <a:schemeClr val="bg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>
              <a:buNone/>
            </a:pP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1.2 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半导体材料的应用</a:t>
            </a:r>
            <a:endParaRPr lang="en-US" altLang="zh-CN" dirty="0">
              <a:solidFill>
                <a:schemeClr val="bg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>
              <a:buNone/>
            </a:pP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1.3 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半导体光（电）子器件介绍</a:t>
            </a:r>
            <a:endParaRPr lang="en-US" altLang="zh-CN" dirty="0">
              <a:solidFill>
                <a:schemeClr val="bg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1.3.1 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有源器件</a:t>
            </a:r>
            <a:endParaRPr lang="en-US" altLang="zh-CN" dirty="0">
              <a:solidFill>
                <a:schemeClr val="bg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1.3.2 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无源器件</a:t>
            </a:r>
            <a:endParaRPr lang="en-US" altLang="zh-CN" dirty="0">
              <a:solidFill>
                <a:schemeClr val="bg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1.3.3 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光子集成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8D44788-2CEE-47BD-B728-F5E7F836B8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集成光电子学概论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DA67F55-88D6-4F7B-91BE-755D2C6F73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6EFF6-F6F6-48A4-8B6A-DDF075469E09}" type="slidenum">
              <a:rPr lang="zh-CN" altLang="en-US" smtClean="0"/>
              <a:pPr/>
              <a:t>41</a:t>
            </a:fld>
            <a:endParaRPr lang="zh-CN" altLang="en-US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半导体光</a:t>
            </a:r>
            <a:r>
              <a:rPr lang="en-US" altLang="zh-CN" b="1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</a:t>
            </a:r>
            <a:r>
              <a:rPr lang="zh-CN" altLang="en-US" b="1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电</a:t>
            </a:r>
            <a:r>
              <a:rPr lang="en-US" altLang="zh-CN" b="1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)</a:t>
            </a:r>
            <a:r>
              <a:rPr lang="zh-CN" altLang="en-US" b="1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子器件介绍</a:t>
            </a:r>
            <a:endParaRPr lang="zh-CN" altLang="en-US">
              <a:solidFill>
                <a:schemeClr val="bg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1" y="1592796"/>
            <a:ext cx="8530510" cy="4817132"/>
          </a:xfrm>
        </p:spPr>
        <p:txBody>
          <a:bodyPr>
            <a:normAutofit lnSpcReduction="10000"/>
          </a:bodyPr>
          <a:lstStyle/>
          <a:p>
            <a:pPr algn="just"/>
            <a:r>
              <a:rPr lang="zh-CN" altLang="en-US" sz="28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有源器件</a:t>
            </a:r>
          </a:p>
          <a:p>
            <a:pPr lvl="1" algn="just"/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发光二极管（</a:t>
            </a:r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LED</a:t>
            </a: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）</a:t>
            </a:r>
          </a:p>
          <a:p>
            <a:pPr lvl="1" algn="just"/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半导体激光器（</a:t>
            </a:r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LD</a:t>
            </a: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）</a:t>
            </a:r>
          </a:p>
          <a:p>
            <a:pPr lvl="1" algn="just"/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半导体光放大器（</a:t>
            </a:r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SOA</a:t>
            </a: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）</a:t>
            </a:r>
          </a:p>
          <a:p>
            <a:pPr lvl="1" algn="just"/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半导体光调制器</a:t>
            </a:r>
            <a:endParaRPr lang="en-US" altLang="zh-CN" sz="2400" b="1" dirty="0">
              <a:solidFill>
                <a:schemeClr val="bg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lvl="1" algn="just"/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半导体光探测器</a:t>
            </a:r>
          </a:p>
          <a:p>
            <a:pPr algn="just"/>
            <a:r>
              <a:rPr lang="zh-CN" altLang="en-US" sz="2800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无源器件</a:t>
            </a:r>
          </a:p>
          <a:p>
            <a:pPr lvl="1" algn="just"/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光耦合器</a:t>
            </a:r>
          </a:p>
          <a:p>
            <a:pPr lvl="1" algn="just"/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复用</a:t>
            </a: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/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解复用器</a:t>
            </a:r>
          </a:p>
          <a:p>
            <a:pPr lvl="1" algn="just"/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光开关等</a:t>
            </a:r>
          </a:p>
          <a:p>
            <a:pPr algn="just"/>
            <a:r>
              <a:rPr lang="zh-CN" altLang="en-US" sz="2800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单片光子集成器件</a:t>
            </a:r>
          </a:p>
          <a:p>
            <a:endParaRPr lang="zh-CN" altLang="en-US" dirty="0">
              <a:solidFill>
                <a:schemeClr val="bg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115ECD1-29B9-411B-A126-E5430DCE7A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集成光电子学概论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83624E5-22D5-42EF-9CBA-C2AF46F57F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6EFF6-F6F6-48A4-8B6A-DDF075469E09}" type="slidenum">
              <a:rPr lang="zh-CN" altLang="en-US" smtClean="0"/>
              <a:pPr/>
              <a:t>42</a:t>
            </a:fld>
            <a:endParaRPr lang="zh-CN" altLang="en-US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发光二极管</a:t>
            </a: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LED</a:t>
            </a:r>
            <a:endParaRPr lang="zh-CN" altLang="en-US" dirty="0">
              <a:solidFill>
                <a:schemeClr val="bg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just"/>
            <a:r>
              <a:rPr lang="zh-CN" altLang="en-US" sz="2800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基于半导体有源区材料自发辐射的光源</a:t>
            </a:r>
          </a:p>
          <a:p>
            <a:pPr lvl="1" algn="just"/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不存在阈值电流</a:t>
            </a:r>
          </a:p>
          <a:p>
            <a:pPr lvl="1" algn="just"/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频谱很宽（达数十</a:t>
            </a: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nm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）</a:t>
            </a:r>
          </a:p>
          <a:p>
            <a:pPr lvl="1" algn="just"/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光束方向性差</a:t>
            </a:r>
          </a:p>
          <a:p>
            <a:pPr algn="just"/>
            <a:r>
              <a:rPr lang="zh-CN" altLang="en-US" sz="2800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结构相对简单，制作方便</a:t>
            </a:r>
          </a:p>
          <a:p>
            <a:pPr algn="just"/>
            <a:r>
              <a:rPr lang="zh-CN" altLang="en-US" sz="2800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功率密度小（较</a:t>
            </a:r>
            <a:r>
              <a:rPr lang="en-US" altLang="zh-CN" sz="2800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LD</a:t>
            </a:r>
            <a:r>
              <a:rPr lang="zh-CN" altLang="en-US" sz="2800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小</a:t>
            </a:r>
            <a:r>
              <a:rPr lang="en-US" altLang="zh-CN" sz="2800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~1</a:t>
            </a:r>
            <a:r>
              <a:rPr lang="zh-CN" altLang="en-US" sz="2800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个量级）</a:t>
            </a:r>
            <a:endParaRPr lang="en-US" altLang="zh-CN" sz="2800" dirty="0">
              <a:solidFill>
                <a:schemeClr val="bg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algn="just"/>
            <a:r>
              <a:rPr lang="zh-CN" altLang="en-US" sz="2800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蓝光功率可达</a:t>
            </a:r>
            <a:r>
              <a:rPr lang="en-US" altLang="zh-CN" sz="2800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W</a:t>
            </a:r>
            <a:r>
              <a:rPr lang="zh-CN" altLang="en-US" sz="2800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量级</a:t>
            </a:r>
          </a:p>
          <a:p>
            <a:pPr algn="just"/>
            <a:r>
              <a:rPr lang="zh-CN" altLang="en-US" sz="2800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调制速度低（</a:t>
            </a:r>
            <a:r>
              <a:rPr lang="en-US" altLang="zh-CN" sz="2800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~100MHz</a:t>
            </a:r>
            <a:r>
              <a:rPr lang="zh-CN" altLang="en-US" sz="2800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）</a:t>
            </a:r>
          </a:p>
          <a:p>
            <a:pPr lvl="1" algn="just"/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光调制过程主要由载流子浓度变化决定</a:t>
            </a:r>
          </a:p>
          <a:p>
            <a:pPr lvl="1" algn="just"/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调制速度受限于载流子寿命</a:t>
            </a:r>
          </a:p>
          <a:p>
            <a:endParaRPr lang="zh-CN" altLang="en-US" dirty="0">
              <a:solidFill>
                <a:schemeClr val="bg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568D8E3-4849-4C36-81BE-0953807613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集成光电子学概论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48F5939-CE1B-4EEA-91FC-C9283E475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6EFF6-F6F6-48A4-8B6A-DDF075469E09}" type="slidenum">
              <a:rPr lang="zh-CN" altLang="en-US" smtClean="0"/>
              <a:pPr/>
              <a:t>43</a:t>
            </a:fld>
            <a:endParaRPr lang="zh-CN" altLang="en-US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发光二极管</a:t>
            </a: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LED</a:t>
            </a:r>
            <a:endParaRPr lang="zh-CN" altLang="en-US" dirty="0">
              <a:solidFill>
                <a:schemeClr val="bg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CN" dirty="0">
                    <a:solidFill>
                      <a:schemeClr val="bg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LED</a:t>
                </a:r>
                <a:r>
                  <a:rPr lang="zh-CN" altLang="en-US" dirty="0">
                    <a:solidFill>
                      <a:schemeClr val="bg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的发光特性</a:t>
                </a:r>
                <a:endParaRPr lang="en-US" altLang="zh-CN" dirty="0">
                  <a:solidFill>
                    <a:schemeClr val="bg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 lvl="1" algn="just"/>
                <a:r>
                  <a:rPr lang="zh-CN" altLang="en-US" sz="2400" dirty="0">
                    <a:solidFill>
                      <a:schemeClr val="bg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大多为朗伯光源</a:t>
                </a:r>
                <a:r>
                  <a:rPr lang="en-US" altLang="zh-CN" sz="2400" dirty="0">
                    <a:solidFill>
                      <a:schemeClr val="bg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(Lambert)</a:t>
                </a:r>
              </a:p>
              <a:p>
                <a:pPr marL="457200" lvl="1" indent="0" algn="just">
                  <a:buNone/>
                </a:pPr>
                <a:r>
                  <a:rPr lang="en-US" altLang="zh-CN" sz="2400" dirty="0">
                    <a:solidFill>
                      <a:schemeClr val="bg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  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+mn-ea"/>
                      </a:rPr>
                      <m:t>𝐼</m:t>
                    </m:r>
                    <m:r>
                      <a:rPr lang="en-US" altLang="zh-CN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+mn-ea"/>
                      </a:rPr>
                      <m:t>=</m:t>
                    </m:r>
                    <m:sSub>
                      <m:sSubPr>
                        <m:ctrlP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𝐼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0</m:t>
                        </m:r>
                      </m:sub>
                    </m:sSub>
                    <m:r>
                      <a:rPr lang="en-US" altLang="zh-CN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+mn-ea"/>
                      </a:rPr>
                      <m:t>𝑐𝑜𝑠</m:t>
                    </m:r>
                    <m:r>
                      <a:rPr lang="zh-CN" alt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+mn-ea"/>
                      </a:rPr>
                      <m:t>𝜃</m:t>
                    </m:r>
                  </m:oMath>
                </a14:m>
                <a:r>
                  <a:rPr lang="en-US" altLang="zh-CN" sz="2400" dirty="0">
                    <a:solidFill>
                      <a:schemeClr val="bg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                  [1.3.13]</a:t>
                </a:r>
                <a:endParaRPr lang="zh-CN" alt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r>
                  <a:rPr lang="zh-CN" altLang="en-US" dirty="0">
                    <a:solidFill>
                      <a:schemeClr val="bg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主要关键技术</a:t>
                </a:r>
                <a:endParaRPr lang="en-US" altLang="zh-CN" dirty="0">
                  <a:solidFill>
                    <a:schemeClr val="bg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 lvl="1" algn="just"/>
                <a:r>
                  <a:rPr lang="zh-CN" altLang="en-US" sz="2400" dirty="0">
                    <a:solidFill>
                      <a:schemeClr val="bg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电极的张角</a:t>
                </a:r>
                <a:r>
                  <a:rPr lang="en-US" altLang="zh-CN" sz="2400" dirty="0">
                    <a:solidFill>
                      <a:schemeClr val="bg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(</a:t>
                </a:r>
                <a:r>
                  <a:rPr lang="zh-CN" altLang="en-US" sz="2400" dirty="0">
                    <a:solidFill>
                      <a:schemeClr val="bg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有源区</a:t>
                </a:r>
                <a:r>
                  <a:rPr lang="en-US" altLang="zh-CN" sz="2400" dirty="0">
                    <a:solidFill>
                      <a:schemeClr val="bg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)</a:t>
                </a:r>
                <a:r>
                  <a:rPr lang="zh-CN" altLang="en-US" sz="2400" dirty="0">
                    <a:solidFill>
                      <a:schemeClr val="bg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要优化</a:t>
                </a:r>
                <a:endParaRPr lang="en-US" altLang="zh-CN" sz="2400" dirty="0">
                  <a:solidFill>
                    <a:schemeClr val="bg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 lvl="1" algn="just"/>
                <a:r>
                  <a:rPr lang="zh-CN" altLang="en-US" sz="2400" dirty="0">
                    <a:solidFill>
                      <a:schemeClr val="bg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优化</a:t>
                </a:r>
                <a:r>
                  <a:rPr lang="en-US" altLang="zh-CN" sz="2400" dirty="0">
                    <a:solidFill>
                      <a:schemeClr val="bg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P</a:t>
                </a:r>
                <a:r>
                  <a:rPr lang="zh-CN" altLang="en-US" sz="2400" dirty="0">
                    <a:solidFill>
                      <a:schemeClr val="bg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掺杂，设计</a:t>
                </a:r>
                <a:r>
                  <a:rPr lang="en-US" altLang="zh-CN" sz="2400" dirty="0">
                    <a:solidFill>
                      <a:schemeClr val="bg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P</a:t>
                </a:r>
                <a:r>
                  <a:rPr lang="zh-CN" altLang="en-US" sz="2400" dirty="0">
                    <a:solidFill>
                      <a:schemeClr val="bg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区厚度</a:t>
                </a:r>
                <a:endParaRPr lang="zh-CN" altLang="en-US" dirty="0">
                  <a:solidFill>
                    <a:schemeClr val="bg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704" t="-24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p:grpSp>
        <p:nvGrpSpPr>
          <p:cNvPr id="8" name="组合 7">
            <a:extLst>
              <a:ext uri="{FF2B5EF4-FFF2-40B4-BE49-F238E27FC236}">
                <a16:creationId xmlns:a16="http://schemas.microsoft.com/office/drawing/2014/main" id="{B72E9B20-8FBF-4EB7-9F99-3D2DBEE0BBBC}"/>
              </a:ext>
            </a:extLst>
          </p:cNvPr>
          <p:cNvGrpSpPr/>
          <p:nvPr/>
        </p:nvGrpSpPr>
        <p:grpSpPr>
          <a:xfrm>
            <a:off x="5882667" y="2087240"/>
            <a:ext cx="2844316" cy="853353"/>
            <a:chOff x="5940152" y="2348880"/>
            <a:chExt cx="2844316" cy="853353"/>
          </a:xfrm>
        </p:grpSpPr>
        <p:cxnSp>
          <p:nvCxnSpPr>
            <p:cNvPr id="5" name="直接箭头连接符 4"/>
            <p:cNvCxnSpPr/>
            <p:nvPr/>
          </p:nvCxnSpPr>
          <p:spPr>
            <a:xfrm>
              <a:off x="5940152" y="3032956"/>
              <a:ext cx="1980220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" name="文本框 6"/>
            <p:cNvSpPr txBox="1"/>
            <p:nvPr/>
          </p:nvSpPr>
          <p:spPr>
            <a:xfrm>
              <a:off x="7920372" y="2863679"/>
              <a:ext cx="86409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>
                  <a:solidFill>
                    <a:schemeClr val="bg1"/>
                  </a:solidFill>
                </a:rPr>
                <a:t>出光面</a:t>
              </a:r>
            </a:p>
          </p:txBody>
        </p:sp>
        <p:cxnSp>
          <p:nvCxnSpPr>
            <p:cNvPr id="9" name="直接连接符 8"/>
            <p:cNvCxnSpPr/>
            <p:nvPr/>
          </p:nvCxnSpPr>
          <p:spPr>
            <a:xfrm>
              <a:off x="6912260" y="2348880"/>
              <a:ext cx="0" cy="696618"/>
            </a:xfrm>
            <a:prstGeom prst="line">
              <a:avLst/>
            </a:prstGeom>
            <a:ln w="1905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 flipH="1">
              <a:off x="6912260" y="2420888"/>
              <a:ext cx="324036" cy="624610"/>
            </a:xfrm>
            <a:prstGeom prst="line">
              <a:avLst/>
            </a:prstGeom>
            <a:ln w="1905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文本框 15"/>
            <p:cNvSpPr txBox="1"/>
            <p:nvPr/>
          </p:nvSpPr>
          <p:spPr>
            <a:xfrm>
              <a:off x="6861683" y="2466518"/>
              <a:ext cx="32403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i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ɵ</a:t>
              </a:r>
              <a:endParaRPr lang="zh-CN" altLang="en-US" sz="1600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7257763" y="2484131"/>
              <a:ext cx="105865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>
                  <a:solidFill>
                    <a:schemeClr val="bg1"/>
                  </a:solidFill>
                </a:rPr>
                <a:t>朗伯光源</a:t>
              </a:r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B91C3E1C-0911-4BA3-B84B-4CBC5EB8AF69}"/>
              </a:ext>
            </a:extLst>
          </p:cNvPr>
          <p:cNvGrpSpPr/>
          <p:nvPr/>
        </p:nvGrpSpPr>
        <p:grpSpPr>
          <a:xfrm>
            <a:off x="5216475" y="3165723"/>
            <a:ext cx="3276600" cy="2762250"/>
            <a:chOff x="5292080" y="3619078"/>
            <a:chExt cx="3276600" cy="2762250"/>
          </a:xfrm>
        </p:grpSpPr>
        <p:sp>
          <p:nvSpPr>
            <p:cNvPr id="20" name="矩形 19"/>
            <p:cNvSpPr/>
            <p:nvPr/>
          </p:nvSpPr>
          <p:spPr>
            <a:xfrm>
              <a:off x="5292080" y="5895553"/>
              <a:ext cx="3276600" cy="485775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endParaRPr lang="zh-CN" altLang="en-US"/>
            </a:p>
          </p:txBody>
        </p:sp>
        <p:sp>
          <p:nvSpPr>
            <p:cNvPr id="21" name="矩形 20"/>
            <p:cNvSpPr/>
            <p:nvPr/>
          </p:nvSpPr>
          <p:spPr>
            <a:xfrm>
              <a:off x="5292080" y="5095453"/>
              <a:ext cx="3276600" cy="800100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endParaRPr lang="zh-CN" altLang="en-US"/>
            </a:p>
          </p:txBody>
        </p:sp>
        <p:sp>
          <p:nvSpPr>
            <p:cNvPr id="22" name="矩形 21"/>
            <p:cNvSpPr/>
            <p:nvPr/>
          </p:nvSpPr>
          <p:spPr>
            <a:xfrm>
              <a:off x="5292080" y="4867488"/>
              <a:ext cx="3276600" cy="238125"/>
            </a:xfrm>
            <a:prstGeom prst="rect">
              <a:avLst/>
            </a:prstGeom>
            <a:pattFill prst="dkUpDiag">
              <a:fgClr>
                <a:schemeClr val="tx1"/>
              </a:fgClr>
              <a:bgClr>
                <a:schemeClr val="bg1"/>
              </a:bgClr>
            </a:patt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endParaRPr lang="zh-CN" altLang="en-US"/>
            </a:p>
          </p:txBody>
        </p:sp>
        <p:sp>
          <p:nvSpPr>
            <p:cNvPr id="23" name="矩形 22"/>
            <p:cNvSpPr/>
            <p:nvPr/>
          </p:nvSpPr>
          <p:spPr>
            <a:xfrm>
              <a:off x="5292080" y="4067388"/>
              <a:ext cx="3276600" cy="800100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endParaRPr lang="zh-CN" altLang="en-US"/>
            </a:p>
          </p:txBody>
        </p:sp>
        <p:sp>
          <p:nvSpPr>
            <p:cNvPr id="24" name="矩形 23"/>
            <p:cNvSpPr/>
            <p:nvPr/>
          </p:nvSpPr>
          <p:spPr>
            <a:xfrm>
              <a:off x="6551285" y="3619078"/>
              <a:ext cx="754380" cy="448945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zh-CN" altLang="en-US" sz="1400" b="1" dirty="0">
                  <a:solidFill>
                    <a:schemeClr val="bg1"/>
                  </a:solidFill>
                </a:rPr>
                <a:t>电极</a:t>
              </a:r>
            </a:p>
          </p:txBody>
        </p:sp>
        <p:sp>
          <p:nvSpPr>
            <p:cNvPr id="31" name="文本框 2"/>
            <p:cNvSpPr txBox="1">
              <a:spLocks noChangeArrowheads="1"/>
            </p:cNvSpPr>
            <p:nvPr/>
          </p:nvSpPr>
          <p:spPr bwMode="auto">
            <a:xfrm>
              <a:off x="5765145" y="5985284"/>
              <a:ext cx="685800" cy="292038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zh-CN" sz="1400" b="1" kern="100" dirty="0">
                  <a:solidFill>
                    <a:schemeClr val="bg1"/>
                  </a:solidFill>
                  <a:effectLst/>
                  <a:latin typeface="Calibri" pitchFamily="34" charset="0"/>
                  <a:ea typeface="宋体" pitchFamily="2" charset="-122"/>
                  <a:cs typeface="Times New Roman" panose="02020603050405020304" pitchFamily="18" charset="0"/>
                </a:rPr>
                <a:t>电极</a:t>
              </a:r>
              <a:endParaRPr lang="zh-CN" sz="1050" kern="100" dirty="0">
                <a:solidFill>
                  <a:schemeClr val="bg1"/>
                </a:solidFill>
                <a:effectLst/>
                <a:latin typeface="Calibri" pitchFamily="34" charset="0"/>
                <a:ea typeface="宋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9" name="文本框 2"/>
            <p:cNvSpPr txBox="1">
              <a:spLocks noChangeArrowheads="1"/>
            </p:cNvSpPr>
            <p:nvPr/>
          </p:nvSpPr>
          <p:spPr bwMode="auto">
            <a:xfrm>
              <a:off x="6715727" y="4330427"/>
              <a:ext cx="393065" cy="466725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en-US" sz="1400" b="1" kern="100" dirty="0">
                  <a:solidFill>
                    <a:schemeClr val="bg1"/>
                  </a:solidFill>
                  <a:effectLst/>
                  <a:latin typeface="Calibri" pitchFamily="34" charset="0"/>
                  <a:ea typeface="宋体" pitchFamily="2" charset="-122"/>
                  <a:cs typeface="Times New Roman" panose="02020603050405020304" pitchFamily="18" charset="0"/>
                </a:rPr>
                <a:t>φ</a:t>
              </a:r>
              <a:endParaRPr lang="zh-CN" sz="1050" kern="100" dirty="0">
                <a:solidFill>
                  <a:schemeClr val="bg1"/>
                </a:solidFill>
                <a:effectLst/>
                <a:latin typeface="Calibri" pitchFamily="34" charset="0"/>
                <a:ea typeface="宋体" pitchFamily="2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25" name="直接连接符 24"/>
            <p:cNvCxnSpPr/>
            <p:nvPr/>
          </p:nvCxnSpPr>
          <p:spPr>
            <a:xfrm flipH="1" flipV="1">
              <a:off x="6158220" y="3715598"/>
              <a:ext cx="744220" cy="114808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/>
          </p:nvCxnSpPr>
          <p:spPr>
            <a:xfrm flipV="1">
              <a:off x="6902440" y="3704803"/>
              <a:ext cx="818515" cy="115824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文本框 2"/>
            <p:cNvSpPr txBox="1">
              <a:spLocks noChangeArrowheads="1"/>
            </p:cNvSpPr>
            <p:nvPr/>
          </p:nvSpPr>
          <p:spPr bwMode="auto">
            <a:xfrm>
              <a:off x="5936595" y="4320765"/>
              <a:ext cx="342900" cy="466725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en-US" sz="1400" b="1" kern="100" dirty="0">
                  <a:solidFill>
                    <a:schemeClr val="bg1"/>
                  </a:solidFill>
                  <a:effectLst/>
                  <a:latin typeface="Calibri" pitchFamily="34" charset="0"/>
                  <a:ea typeface="宋体" pitchFamily="2" charset="-122"/>
                  <a:cs typeface="Times New Roman" panose="02020603050405020304" pitchFamily="18" charset="0"/>
                </a:rPr>
                <a:t>P</a:t>
              </a:r>
              <a:endParaRPr lang="zh-CN" sz="1050" kern="100" dirty="0">
                <a:solidFill>
                  <a:schemeClr val="bg1"/>
                </a:solidFill>
                <a:effectLst/>
                <a:latin typeface="Calibri" pitchFamily="34" charset="0"/>
                <a:ea typeface="宋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30" name="文本框 2"/>
            <p:cNvSpPr txBox="1">
              <a:spLocks noChangeArrowheads="1"/>
            </p:cNvSpPr>
            <p:nvPr/>
          </p:nvSpPr>
          <p:spPr bwMode="auto">
            <a:xfrm>
              <a:off x="5938156" y="5354227"/>
              <a:ext cx="342900" cy="466725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en-US" sz="1400" b="1" kern="100" dirty="0">
                  <a:solidFill>
                    <a:schemeClr val="bg1"/>
                  </a:solidFill>
                  <a:effectLst/>
                  <a:latin typeface="Calibri" pitchFamily="34" charset="0"/>
                  <a:ea typeface="宋体" pitchFamily="2" charset="-122"/>
                  <a:cs typeface="Times New Roman" panose="02020603050405020304" pitchFamily="18" charset="0"/>
                </a:rPr>
                <a:t>N</a:t>
              </a:r>
              <a:endParaRPr lang="zh-CN" sz="1050" kern="100" dirty="0">
                <a:solidFill>
                  <a:schemeClr val="bg1"/>
                </a:solidFill>
                <a:effectLst/>
                <a:latin typeface="Calibri" pitchFamily="34" charset="0"/>
                <a:ea typeface="宋体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4CE934F-A208-4E34-9D88-1EB66917C6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集成光电子学概论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D8CB698-98BF-4D7C-9419-60BB237581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6EFF6-F6F6-48A4-8B6A-DDF075469E09}" type="slidenum">
              <a:rPr lang="zh-CN" altLang="en-US" smtClean="0"/>
              <a:pPr/>
              <a:t>44</a:t>
            </a:fld>
            <a:endParaRPr lang="zh-CN" altLang="en-US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GaN</a:t>
            </a:r>
            <a:r>
              <a:rPr lang="zh-CN" altLang="en-US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蓝光</a:t>
            </a:r>
            <a:r>
              <a:rPr lang="en-US" altLang="zh-CN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LED</a:t>
            </a:r>
            <a:endParaRPr lang="zh-CN" altLang="en-US">
              <a:solidFill>
                <a:schemeClr val="bg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4" name="Picture 20" descr="pic1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95300" y="2034381"/>
            <a:ext cx="8153400" cy="3657600"/>
          </a:xfrm>
          <a:prstGeom prst="rect">
            <a:avLst/>
          </a:prstGeom>
          <a:noFill/>
        </p:spPr>
      </p:pic>
      <p:sp>
        <p:nvSpPr>
          <p:cNvPr id="3" name="页脚占位符 2">
            <a:extLst>
              <a:ext uri="{FF2B5EF4-FFF2-40B4-BE49-F238E27FC236}">
                <a16:creationId xmlns:a16="http://schemas.microsoft.com/office/drawing/2014/main" id="{B1699B22-8230-4FBE-A70B-BBBDED1F1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集成光电子学概论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2BCCA83-5B50-4D2B-9F19-E4B79C01D4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6EFF6-F6F6-48A4-8B6A-DDF075469E09}" type="slidenum">
              <a:rPr lang="zh-CN" altLang="en-US" smtClean="0"/>
              <a:pPr/>
              <a:t>45</a:t>
            </a:fld>
            <a:endParaRPr lang="zh-CN" altLang="en-US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GaN</a:t>
            </a:r>
            <a:r>
              <a:rPr lang="zh-CN" altLang="en-US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蓝光</a:t>
            </a:r>
            <a:r>
              <a:rPr lang="en-US" altLang="zh-CN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LED</a:t>
            </a:r>
            <a:endParaRPr lang="zh-CN" altLang="en-US">
              <a:solidFill>
                <a:schemeClr val="bg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just">
              <a:buNone/>
            </a:pPr>
            <a:r>
              <a:rPr lang="zh-CN" altLang="en-US" sz="28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重大历史突破：</a:t>
            </a:r>
          </a:p>
          <a:p>
            <a:pPr algn="just">
              <a:buFont typeface="Calibri" pitchFamily="34" charset="0"/>
              <a:buChar char="−"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1.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衬底 </a:t>
            </a: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Sapphire(Al2O3)</a:t>
            </a:r>
          </a:p>
          <a:p>
            <a:pPr algn="just">
              <a:buFont typeface="Calibri" pitchFamily="34" charset="0"/>
              <a:buChar char="−"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2.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缓冲层</a:t>
            </a: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Buffer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（晶格常数相差</a:t>
            </a: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10%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）中村修二</a:t>
            </a:r>
          </a:p>
          <a:p>
            <a:pPr algn="just">
              <a:buFont typeface="Calibri" pitchFamily="34" charset="0"/>
              <a:buChar char="−"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3. </a:t>
            </a:r>
            <a:r>
              <a:rPr lang="en-US" altLang="zh-CN" sz="2400" dirty="0" err="1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InGaN</a:t>
            </a: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/</a:t>
            </a:r>
            <a:r>
              <a:rPr lang="en-US" altLang="zh-CN" sz="2400" dirty="0" err="1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GaN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量子阱（补充图）</a:t>
            </a:r>
          </a:p>
          <a:p>
            <a:pPr algn="just">
              <a:buFont typeface="Calibri" pitchFamily="34" charset="0"/>
              <a:buChar char="−"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4. p-</a:t>
            </a:r>
            <a:r>
              <a:rPr lang="en-US" altLang="zh-CN" sz="2400" dirty="0" err="1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GaN</a:t>
            </a:r>
            <a:endParaRPr lang="en-US" altLang="zh-CN" sz="2400" dirty="0">
              <a:solidFill>
                <a:schemeClr val="bg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algn="just">
              <a:buFont typeface="Calibri" pitchFamily="34" charset="0"/>
              <a:buChar char="−"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5.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透明电极：用于扩散电流</a:t>
            </a:r>
          </a:p>
          <a:p>
            <a:pPr algn="just"/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蓝光</a:t>
            </a: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p-</a:t>
            </a:r>
            <a:r>
              <a:rPr lang="en-US" altLang="zh-CN" sz="2400" dirty="0" err="1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GaN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厚度在</a:t>
            </a: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0.2~0.3um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：由于载流子浓度在</a:t>
            </a: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5E17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左右，体电阻很大，而且有较大的应力，所以不能像红光的</a:t>
            </a: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层涨到</a:t>
            </a: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5um</a:t>
            </a:r>
          </a:p>
          <a:p>
            <a:pPr algn="just"/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中村修二最早使用</a:t>
            </a: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Au/Ni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电极作为透明电极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42B0209-9B09-480D-8CA9-F22E25E90E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集成光电子学概论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F32739C-0C61-4634-ACC9-68EB8CAB1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6EFF6-F6F6-48A4-8B6A-DDF075469E09}" type="slidenum">
              <a:rPr lang="zh-CN" altLang="en-US" smtClean="0"/>
              <a:pPr/>
              <a:t>46</a:t>
            </a:fld>
            <a:endParaRPr lang="zh-CN" altLang="en-US"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GaN</a:t>
            </a:r>
            <a:r>
              <a:rPr lang="zh-CN" altLang="en-US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蓝光</a:t>
            </a:r>
            <a:r>
              <a:rPr lang="en-US" altLang="zh-CN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LED</a:t>
            </a:r>
            <a:endParaRPr lang="zh-CN" altLang="en-US">
              <a:solidFill>
                <a:schemeClr val="bg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US" altLang="zh-CN" b="1" dirty="0" err="1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GaN</a:t>
            </a:r>
            <a:r>
              <a:rPr lang="zh-CN" altLang="en-US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蓝光</a:t>
            </a:r>
            <a:r>
              <a:rPr lang="en-US" altLang="zh-CN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LED</a:t>
            </a:r>
            <a:r>
              <a:rPr lang="zh-CN" altLang="en-US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目标：</a:t>
            </a:r>
            <a:endParaRPr lang="en-US" altLang="zh-CN" b="1" dirty="0">
              <a:solidFill>
                <a:schemeClr val="bg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>
              <a:buNone/>
            </a:pP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IQE--&gt;100%,  EQE--&gt;50%</a:t>
            </a:r>
          </a:p>
          <a:p>
            <a:pPr>
              <a:buNone/>
            </a:pPr>
            <a:endParaRPr lang="en-US" altLang="zh-CN" dirty="0">
              <a:solidFill>
                <a:schemeClr val="bg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>
              <a:buNone/>
            </a:pP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目前</a:t>
            </a: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EQE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的问题：</a:t>
            </a:r>
          </a:p>
          <a:p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1. 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从电极到</a:t>
            </a:r>
            <a:r>
              <a:rPr lang="en-US" altLang="zh-CN" dirty="0" err="1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</a:t>
            </a:r>
            <a:r>
              <a:rPr lang="en-US" altLang="zh-CN" baseline="-25000" dirty="0" err="1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、</a:t>
            </a:r>
            <a:r>
              <a:rPr lang="en-US" altLang="zh-CN" dirty="0" err="1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</a:t>
            </a:r>
            <a:r>
              <a:rPr lang="en-US" altLang="zh-CN" baseline="-25000" dirty="0" err="1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v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的电势差</a:t>
            </a:r>
          </a:p>
          <a:p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2. 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光提取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32989E0-69B4-45D7-AD7A-661EEE44E7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集成光电子学概论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779680D-7246-48DD-A467-F86C26D96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6EFF6-F6F6-48A4-8B6A-DDF075469E09}" type="slidenum">
              <a:rPr lang="zh-CN" altLang="en-US" smtClean="0"/>
              <a:pPr/>
              <a:t>47</a:t>
            </a:fld>
            <a:endParaRPr lang="zh-CN" altLang="en-US"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发光二极管</a:t>
            </a:r>
            <a:r>
              <a:rPr lang="en-US" altLang="zh-CN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LED</a:t>
            </a:r>
            <a:endParaRPr lang="zh-CN" altLang="en-US">
              <a:solidFill>
                <a:schemeClr val="bg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zh-CN" altLang="en-US" sz="2800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应用</a:t>
            </a:r>
          </a:p>
          <a:p>
            <a:pPr lvl="1" algn="just"/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早期的光纤通讯光源</a:t>
            </a:r>
          </a:p>
          <a:p>
            <a:pPr lvl="1" algn="just"/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大屏幕显示</a:t>
            </a:r>
          </a:p>
          <a:p>
            <a:pPr lvl="1" algn="just"/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交通指示灯</a:t>
            </a:r>
          </a:p>
          <a:p>
            <a:pPr lvl="1" algn="just"/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夜间装饰</a:t>
            </a:r>
          </a:p>
          <a:p>
            <a:pPr lvl="1" algn="just"/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红外遥控</a:t>
            </a:r>
          </a:p>
          <a:p>
            <a:pPr lvl="1" algn="just"/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仪器信号显示</a:t>
            </a:r>
          </a:p>
          <a:p>
            <a:pPr lvl="1" algn="just"/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半导体照明工程</a:t>
            </a:r>
          </a:p>
          <a:p>
            <a:endParaRPr lang="zh-CN" altLang="en-US" dirty="0">
              <a:solidFill>
                <a:schemeClr val="bg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88AF7F3-B6BD-4F53-B624-46334269E7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集成光电子学概论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748D2CA-D288-48E3-9321-42631A27AE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6EFF6-F6F6-48A4-8B6A-DDF075469E09}" type="slidenum">
              <a:rPr lang="zh-CN" altLang="en-US" smtClean="0"/>
              <a:pPr/>
              <a:t>48</a:t>
            </a:fld>
            <a:endParaRPr lang="zh-CN" altLang="en-US" dirty="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半导体激光器（</a:t>
            </a:r>
            <a:r>
              <a:rPr lang="en-US" altLang="zh-CN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LD</a:t>
            </a:r>
            <a:r>
              <a:rPr lang="zh-CN" altLang="en-US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激光器是二十世纪最重要的发明之一</a:t>
            </a:r>
          </a:p>
          <a:p>
            <a:pPr lvl="1" algn="just"/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1960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年，梅曼</a:t>
            </a: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(T. H. </a:t>
            </a:r>
            <a:r>
              <a:rPr lang="en-US" altLang="zh-CN" dirty="0" err="1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Maiman</a:t>
            </a: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)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发明的红宝石固体激光器实现了激射。</a:t>
            </a:r>
          </a:p>
          <a:p>
            <a:pPr lvl="1" algn="just"/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1962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年，霍尔</a:t>
            </a: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(R. N. Hall)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、内森</a:t>
            </a: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(M. I. Nathan)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、奎斯特</a:t>
            </a: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(T. M. Quist)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等研究小组在液氮温度下实现了半导体激光器的激射。</a:t>
            </a:r>
          </a:p>
          <a:p>
            <a:pPr algn="just"/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今天，半导体激光器已经成为光纤通信系统的必选光源</a:t>
            </a:r>
          </a:p>
          <a:p>
            <a:endParaRPr lang="zh-CN" altLang="en-US" dirty="0">
              <a:solidFill>
                <a:schemeClr val="bg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DF1EA6D-FD54-4922-9DCC-65E28E6686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集成光电子学概论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AAFE208-BF2C-4BC4-922A-7C2468D27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6EFF6-F6F6-48A4-8B6A-DDF075469E09}" type="slidenum">
              <a:rPr lang="zh-CN" altLang="en-US" smtClean="0"/>
              <a:pPr/>
              <a:t>49</a:t>
            </a:fld>
            <a:endParaRPr lang="zh-CN" alt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第一章  绪论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1.1 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半导体材料基本性质</a:t>
            </a:r>
            <a:endParaRPr lang="en-US" altLang="zh-CN" dirty="0">
              <a:solidFill>
                <a:schemeClr val="bg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1.1.1 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光学特性</a:t>
            </a:r>
            <a:endParaRPr lang="en-US" altLang="zh-CN" dirty="0">
              <a:solidFill>
                <a:schemeClr val="bg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1.1.2 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结构特性</a:t>
            </a:r>
            <a:endParaRPr lang="en-US" altLang="zh-CN" dirty="0">
              <a:solidFill>
                <a:schemeClr val="bg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1.1.3 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异质结与应变材料</a:t>
            </a:r>
            <a:endParaRPr lang="en-US" altLang="zh-CN" dirty="0">
              <a:solidFill>
                <a:schemeClr val="bg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1.1.4 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常见材料体系简介</a:t>
            </a:r>
            <a:endParaRPr lang="en-US" altLang="zh-CN" dirty="0">
              <a:solidFill>
                <a:schemeClr val="bg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>
              <a:buNone/>
            </a:pP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1.2 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半导体材料的应用</a:t>
            </a:r>
            <a:endParaRPr lang="en-US" altLang="zh-CN" dirty="0">
              <a:solidFill>
                <a:schemeClr val="bg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>
              <a:buNone/>
            </a:pP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1.3 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半导体光（电）子器件介绍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7131D07-C3B7-4E63-8573-F6D6DC548B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集成光电子学概论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9719E75-05CD-4356-8ED4-9BE57CEB4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6EFF6-F6F6-48A4-8B6A-DDF075469E09}" type="slidenum">
              <a:rPr lang="zh-CN" altLang="en-US" smtClean="0"/>
              <a:pPr/>
              <a:t>5</a:t>
            </a:fld>
            <a:endParaRPr lang="zh-CN" altLang="en-US"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半导体激光器（</a:t>
            </a:r>
            <a:r>
              <a:rPr lang="en-US" altLang="zh-CN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LD</a:t>
            </a:r>
            <a:r>
              <a:rPr lang="zh-CN" altLang="en-US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LD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芯片外观：</a:t>
            </a:r>
          </a:p>
        </p:txBody>
      </p:sp>
      <p:grpSp>
        <p:nvGrpSpPr>
          <p:cNvPr id="72728" name="Group 24"/>
          <p:cNvGrpSpPr>
            <a:grpSpLocks noChangeAspect="1"/>
          </p:cNvGrpSpPr>
          <p:nvPr/>
        </p:nvGrpSpPr>
        <p:grpSpPr bwMode="auto">
          <a:xfrm>
            <a:off x="214282" y="2500306"/>
            <a:ext cx="8614048" cy="2857520"/>
            <a:chOff x="2357" y="930"/>
            <a:chExt cx="7200" cy="2388"/>
          </a:xfrm>
        </p:grpSpPr>
        <p:sp>
          <p:nvSpPr>
            <p:cNvPr id="72743" name="AutoShape 39"/>
            <p:cNvSpPr>
              <a:spLocks noChangeAspect="1" noChangeArrowheads="1" noTextEdit="1"/>
            </p:cNvSpPr>
            <p:nvPr/>
          </p:nvSpPr>
          <p:spPr bwMode="auto">
            <a:xfrm>
              <a:off x="2357" y="930"/>
              <a:ext cx="7200" cy="2388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742" name="Rectangle 38"/>
            <p:cNvSpPr>
              <a:spLocks noChangeArrowheads="1"/>
            </p:cNvSpPr>
            <p:nvPr/>
          </p:nvSpPr>
          <p:spPr bwMode="auto">
            <a:xfrm>
              <a:off x="3046" y="2317"/>
              <a:ext cx="1036" cy="425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741" name="AutoShape 37"/>
            <p:cNvSpPr>
              <a:spLocks noChangeArrowheads="1"/>
            </p:cNvSpPr>
            <p:nvPr/>
          </p:nvSpPr>
          <p:spPr bwMode="auto">
            <a:xfrm>
              <a:off x="3046" y="1434"/>
              <a:ext cx="2414" cy="883"/>
            </a:xfrm>
            <a:prstGeom prst="parallelogram">
              <a:avLst>
                <a:gd name="adj" fmla="val 159564"/>
              </a:avLst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740" name="AutoShape 36"/>
            <p:cNvSpPr>
              <a:spLocks noChangeArrowheads="1"/>
            </p:cNvSpPr>
            <p:nvPr/>
          </p:nvSpPr>
          <p:spPr bwMode="auto">
            <a:xfrm rot="5400000" flipV="1">
              <a:off x="4117" y="1399"/>
              <a:ext cx="1308" cy="1378"/>
            </a:xfrm>
            <a:prstGeom prst="parallelogram">
              <a:avLst>
                <a:gd name="adj" fmla="val 66421"/>
              </a:avLst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739" name="Text Box 35"/>
            <p:cNvSpPr txBox="1">
              <a:spLocks noChangeArrowheads="1"/>
            </p:cNvSpPr>
            <p:nvPr/>
          </p:nvSpPr>
          <p:spPr bwMode="auto">
            <a:xfrm>
              <a:off x="2817" y="2859"/>
              <a:ext cx="1430" cy="317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altLang="zh-CN" sz="20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Calibri" pitchFamily="34" charset="0"/>
                  <a:ea typeface="宋体" pitchFamily="2" charset="-122"/>
                  <a:cs typeface="Times New Roman" panose="02020603050405020304" pitchFamily="18" charset="0"/>
                </a:rPr>
                <a:t> </a:t>
              </a:r>
              <a:r>
                <a:rPr kumimoji="0" lang="en-US" altLang="zh-CN" sz="20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Calibri" pitchFamily="34" charset="0"/>
                  <a:ea typeface="宋体" pitchFamily="2" charset="-122"/>
                  <a:cs typeface="Calibri" pitchFamily="34" charset="0"/>
                </a:rPr>
                <a:t>200~300um</a:t>
              </a:r>
              <a:endParaRPr kumimoji="0" lang="en-US" altLang="zh-CN" sz="4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90204" pitchFamily="34" charset="0"/>
                <a:ea typeface="宋体" pitchFamily="2" charset="-122"/>
                <a:cs typeface="宋体" pitchFamily="2" charset="-122"/>
              </a:endParaRPr>
            </a:p>
          </p:txBody>
        </p:sp>
        <p:sp>
          <p:nvSpPr>
            <p:cNvPr id="72738" name="Text Box 34"/>
            <p:cNvSpPr txBox="1">
              <a:spLocks noChangeArrowheads="1"/>
            </p:cNvSpPr>
            <p:nvPr/>
          </p:nvSpPr>
          <p:spPr bwMode="auto">
            <a:xfrm>
              <a:off x="4674" y="2317"/>
              <a:ext cx="1429" cy="317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altLang="zh-CN" sz="20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Calibri" pitchFamily="34" charset="0"/>
                  <a:ea typeface="宋体" pitchFamily="2" charset="-122"/>
                  <a:cs typeface="Times New Roman" panose="02020603050405020304" pitchFamily="18" charset="0"/>
                </a:rPr>
                <a:t> </a:t>
              </a:r>
              <a:r>
                <a:rPr kumimoji="0" lang="en-US" altLang="zh-CN" sz="20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Calibri" pitchFamily="34" charset="0"/>
                  <a:ea typeface="宋体" pitchFamily="2" charset="-122"/>
                  <a:cs typeface="Calibri" pitchFamily="34" charset="0"/>
                </a:rPr>
                <a:t>300~1000um</a:t>
              </a:r>
              <a:endParaRPr kumimoji="0" lang="en-US" altLang="zh-CN" sz="4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90204" pitchFamily="34" charset="0"/>
                <a:ea typeface="宋体" pitchFamily="2" charset="-122"/>
                <a:cs typeface="宋体" pitchFamily="2" charset="-122"/>
              </a:endParaRPr>
            </a:p>
          </p:txBody>
        </p:sp>
        <p:sp>
          <p:nvSpPr>
            <p:cNvPr id="72737" name="Text Box 33"/>
            <p:cNvSpPr txBox="1">
              <a:spLocks noChangeArrowheads="1"/>
            </p:cNvSpPr>
            <p:nvPr/>
          </p:nvSpPr>
          <p:spPr bwMode="auto">
            <a:xfrm>
              <a:off x="5393" y="1540"/>
              <a:ext cx="1103" cy="317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altLang="zh-CN" sz="20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Calibri" pitchFamily="34" charset="0"/>
                  <a:ea typeface="宋体" pitchFamily="2" charset="-122"/>
                  <a:cs typeface="Times New Roman" panose="02020603050405020304" pitchFamily="18" charset="0"/>
                </a:rPr>
                <a:t> </a:t>
              </a:r>
              <a:r>
                <a:rPr kumimoji="0" lang="en-US" altLang="zh-CN" sz="20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Calibri" pitchFamily="34" charset="0"/>
                  <a:ea typeface="宋体" pitchFamily="2" charset="-122"/>
                  <a:cs typeface="Calibri" pitchFamily="34" charset="0"/>
                </a:rPr>
                <a:t>80~100um</a:t>
              </a:r>
              <a:endParaRPr kumimoji="0" lang="en-US" altLang="zh-CN" sz="4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90204" pitchFamily="34" charset="0"/>
                <a:ea typeface="宋体" pitchFamily="2" charset="-122"/>
                <a:cs typeface="宋体" pitchFamily="2" charset="-122"/>
              </a:endParaRPr>
            </a:p>
          </p:txBody>
        </p:sp>
        <p:sp>
          <p:nvSpPr>
            <p:cNvPr id="72736" name="Rectangle 32"/>
            <p:cNvSpPr>
              <a:spLocks noChangeArrowheads="1"/>
            </p:cNvSpPr>
            <p:nvPr/>
          </p:nvSpPr>
          <p:spPr bwMode="auto">
            <a:xfrm>
              <a:off x="3281" y="2423"/>
              <a:ext cx="401" cy="124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735" name="AutoShape 31"/>
            <p:cNvSpPr>
              <a:spLocks noChangeShapeType="1"/>
            </p:cNvSpPr>
            <p:nvPr/>
          </p:nvSpPr>
          <p:spPr bwMode="auto">
            <a:xfrm flipH="1">
              <a:off x="2817" y="2547"/>
              <a:ext cx="665" cy="470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tailEnd type="triangle" w="med" len="med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734" name="Rectangle 30"/>
            <p:cNvSpPr>
              <a:spLocks noChangeArrowheads="1"/>
            </p:cNvSpPr>
            <p:nvPr/>
          </p:nvSpPr>
          <p:spPr bwMode="auto">
            <a:xfrm>
              <a:off x="7375" y="2083"/>
              <a:ext cx="401" cy="124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733" name="Text Box 29"/>
            <p:cNvSpPr txBox="1">
              <a:spLocks noChangeArrowheads="1"/>
            </p:cNvSpPr>
            <p:nvPr/>
          </p:nvSpPr>
          <p:spPr bwMode="auto">
            <a:xfrm>
              <a:off x="7131" y="1495"/>
              <a:ext cx="889" cy="317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altLang="zh-CN" sz="20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Calibri" pitchFamily="34" charset="0"/>
                  <a:ea typeface="宋体" pitchFamily="2" charset="-122"/>
                  <a:cs typeface="Times New Roman" panose="02020603050405020304" pitchFamily="18" charset="0"/>
                </a:rPr>
                <a:t> </a:t>
              </a:r>
              <a:r>
                <a:rPr kumimoji="0" lang="en-US" altLang="zh-CN" sz="20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Calibri" pitchFamily="34" charset="0"/>
                  <a:ea typeface="宋体" pitchFamily="2" charset="-122"/>
                  <a:cs typeface="Times New Roman" panose="02020603050405020304" pitchFamily="18" charset="0"/>
                </a:rPr>
                <a:t>1.</a:t>
              </a:r>
              <a:r>
                <a:rPr kumimoji="0" lang="en-US" altLang="zh-CN" sz="20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Calibri" pitchFamily="34" charset="0"/>
                  <a:ea typeface="宋体" pitchFamily="2" charset="-122"/>
                  <a:cs typeface="Calibri" pitchFamily="34" charset="0"/>
                </a:rPr>
                <a:t>5~10um</a:t>
              </a:r>
              <a:endParaRPr kumimoji="0" lang="en-US" altLang="zh-CN" sz="4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90204" pitchFamily="34" charset="0"/>
                <a:ea typeface="宋体" pitchFamily="2" charset="-122"/>
                <a:cs typeface="宋体" pitchFamily="2" charset="-122"/>
              </a:endParaRPr>
            </a:p>
          </p:txBody>
        </p:sp>
        <p:sp>
          <p:nvSpPr>
            <p:cNvPr id="72732" name="Text Box 28"/>
            <p:cNvSpPr txBox="1">
              <a:spLocks noChangeArrowheads="1"/>
            </p:cNvSpPr>
            <p:nvPr/>
          </p:nvSpPr>
          <p:spPr bwMode="auto">
            <a:xfrm>
              <a:off x="7698" y="2000"/>
              <a:ext cx="859" cy="317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altLang="zh-CN" sz="20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Calibri" pitchFamily="34" charset="0"/>
                  <a:ea typeface="宋体" pitchFamily="2" charset="-122"/>
                  <a:cs typeface="Times New Roman" panose="02020603050405020304" pitchFamily="18" charset="0"/>
                </a:rPr>
                <a:t> </a:t>
              </a:r>
              <a:r>
                <a:rPr kumimoji="0" lang="en-US" altLang="zh-CN" sz="20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Calibri" pitchFamily="34" charset="0"/>
                  <a:ea typeface="宋体" pitchFamily="2" charset="-122"/>
                  <a:cs typeface="Calibri" pitchFamily="34" charset="0"/>
                </a:rPr>
                <a:t>0.1um</a:t>
              </a:r>
              <a:endParaRPr kumimoji="0" lang="en-US" altLang="zh-CN" sz="4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90204" pitchFamily="34" charset="0"/>
                <a:ea typeface="宋体" pitchFamily="2" charset="-122"/>
                <a:cs typeface="宋体" pitchFamily="2" charset="-122"/>
              </a:endParaRPr>
            </a:p>
          </p:txBody>
        </p:sp>
        <p:sp>
          <p:nvSpPr>
            <p:cNvPr id="72730" name="Text Box 26"/>
            <p:cNvSpPr txBox="1">
              <a:spLocks noChangeArrowheads="1"/>
            </p:cNvSpPr>
            <p:nvPr/>
          </p:nvSpPr>
          <p:spPr bwMode="auto">
            <a:xfrm>
              <a:off x="6913" y="2317"/>
              <a:ext cx="883" cy="51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729" name="AutoShape 25"/>
            <p:cNvSpPr>
              <a:spLocks noChangeShapeType="1"/>
            </p:cNvSpPr>
            <p:nvPr/>
          </p:nvSpPr>
          <p:spPr bwMode="auto">
            <a:xfrm rot="10800000" flipH="1">
              <a:off x="6913" y="2178"/>
              <a:ext cx="384" cy="369"/>
            </a:xfrm>
            <a:prstGeom prst="curvedConnector3">
              <a:avLst>
                <a:gd name="adj1" fmla="val -81264"/>
              </a:avLst>
            </a:prstGeom>
            <a:noFill/>
            <a:ln w="9525">
              <a:solidFill>
                <a:srgbClr val="000000"/>
              </a:solidFill>
              <a:round/>
              <a:tailEnd type="triangle" w="med" len="med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72744" name="Rectangle 4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72750" name="Rectangle 46"/>
          <p:cNvSpPr>
            <a:spLocks noChangeArrowheads="1"/>
          </p:cNvSpPr>
          <p:nvPr/>
        </p:nvSpPr>
        <p:spPr bwMode="auto">
          <a:xfrm>
            <a:off x="0" y="0"/>
            <a:ext cx="0" cy="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Times New Roman" panose="02020603050405020304" pitchFamily="18" charset="0"/>
              </a:rPr>
              <a:t> 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  <a:ea typeface="宋体" pitchFamily="2" charset="-122"/>
              <a:cs typeface="宋体" pitchFamily="2" charset="-122"/>
            </a:endParaRPr>
          </a:p>
        </p:txBody>
      </p:sp>
      <p:graphicFrame>
        <p:nvGraphicFramePr>
          <p:cNvPr id="40" name="对象 39"/>
          <p:cNvGraphicFramePr>
            <a:graphicFrameLocks noChangeAspect="1"/>
          </p:cNvGraphicFramePr>
          <p:nvPr/>
        </p:nvGraphicFramePr>
        <p:xfrm>
          <a:off x="5715008" y="4286255"/>
          <a:ext cx="1214446" cy="7529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3" imgW="635000" imgH="393700" progId="Equation.3">
                  <p:embed/>
                </p:oleObj>
              </mc:Choice>
              <mc:Fallback>
                <p:oleObj name="公式" r:id="rId3" imgW="635000" imgH="393700" progId="Equation.3">
                  <p:embed/>
                  <p:pic>
                    <p:nvPicPr>
                      <p:cNvPr id="0" name="Picture 4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15008" y="4286255"/>
                        <a:ext cx="1214446" cy="75295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2C43A58-1714-4546-88FC-43EDEE9112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集成光电子学概论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2F6BBD8-D266-4A7A-AA9F-A6F3CAED14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6EFF6-F6F6-48A4-8B6A-DDF075469E09}" type="slidenum">
              <a:rPr lang="zh-CN" altLang="en-US" smtClean="0"/>
              <a:pPr/>
              <a:t>50</a:t>
            </a:fld>
            <a:endParaRPr lang="zh-CN" altLang="en-US" dirty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半导体激光器（</a:t>
            </a:r>
            <a:r>
              <a:rPr lang="en-US" altLang="zh-CN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LD</a:t>
            </a:r>
            <a:r>
              <a:rPr lang="zh-CN" altLang="en-US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10000"/>
          </a:bodyPr>
          <a:lstStyle/>
          <a:p>
            <a:pPr algn="just">
              <a:buNone/>
            </a:pPr>
            <a:r>
              <a:rPr lang="zh-CN" altLang="en-US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特点：</a:t>
            </a:r>
            <a:endParaRPr lang="en-US" altLang="zh-CN" b="1" dirty="0">
              <a:solidFill>
                <a:schemeClr val="bg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algn="just"/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体积小（亚毫米量级尺寸）</a:t>
            </a:r>
          </a:p>
          <a:p>
            <a:pPr algn="just"/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功率转换效率高（比气体、固体激光器高一个量级）</a:t>
            </a:r>
          </a:p>
          <a:p>
            <a:pPr algn="just"/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单色性好（相对于</a:t>
            </a: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LED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</a:t>
            </a: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MHz ~ GHz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）</a:t>
            </a:r>
          </a:p>
          <a:p>
            <a:pPr algn="just"/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功率密度大（脉冲光功率可超过千瓦）</a:t>
            </a:r>
          </a:p>
          <a:p>
            <a:pPr algn="just"/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调制速度高（</a:t>
            </a: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~ 10 GHz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）</a:t>
            </a:r>
          </a:p>
          <a:p>
            <a:pPr algn="just"/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寿命长（</a:t>
            </a: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780 nm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的</a:t>
            </a: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LD</a:t>
            </a:r>
            <a:r>
              <a:rPr lang="zh-CN" altLang="zh-CN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可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达百万小时）</a:t>
            </a:r>
          </a:p>
          <a:p>
            <a:endParaRPr lang="zh-CN" altLang="en-US" dirty="0">
              <a:solidFill>
                <a:schemeClr val="bg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graphicFrame>
        <p:nvGraphicFramePr>
          <p:cNvPr id="73729" name="Object 2"/>
          <p:cNvGraphicFramePr>
            <a:graphicFrameLocks noGrp="1" noChangeAspect="1"/>
          </p:cNvGraphicFramePr>
          <p:nvPr>
            <p:ph sz="half" idx="2"/>
          </p:nvPr>
        </p:nvGraphicFramePr>
        <p:xfrm>
          <a:off x="4843639" y="1600200"/>
          <a:ext cx="3647722" cy="4525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3738880" imgH="4638675" progId="">
                  <p:embed/>
                </p:oleObj>
              </mc:Choice>
              <mc:Fallback>
                <p:oleObj name="Visio" r:id="rId3" imgW="3738880" imgH="4638675" progId="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43639" y="1600200"/>
                        <a:ext cx="3647722" cy="45259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A58B5A1-57AF-4FCF-B366-93BC4011D2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集成光电子学概论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6866094-C681-4F44-A6CA-4BD17835EA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6EFF6-F6F6-48A4-8B6A-DDF075469E09}" type="slidenum">
              <a:rPr lang="zh-CN" altLang="en-US" smtClean="0"/>
              <a:pPr/>
              <a:t>51</a:t>
            </a:fld>
            <a:endParaRPr lang="zh-CN" altLang="en-US" dirty="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半导体激光器（</a:t>
            </a:r>
            <a:r>
              <a:rPr lang="en-US" altLang="zh-CN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LD</a:t>
            </a:r>
            <a:r>
              <a:rPr lang="zh-CN" altLang="en-US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LD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与</a:t>
            </a:r>
            <a:r>
              <a:rPr lang="en-US" altLang="zh-CN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LED——P-V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特性与光谱简图：</a:t>
            </a:r>
            <a:endParaRPr lang="en-US" altLang="zh-CN" dirty="0">
              <a:solidFill>
                <a:schemeClr val="bg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endParaRPr lang="en-US" altLang="zh-CN" dirty="0">
              <a:solidFill>
                <a:schemeClr val="bg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endParaRPr lang="en-US" altLang="zh-CN" dirty="0">
              <a:solidFill>
                <a:schemeClr val="bg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endParaRPr lang="en-US" altLang="zh-CN" dirty="0">
              <a:solidFill>
                <a:schemeClr val="bg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endParaRPr lang="en-US" altLang="zh-CN" dirty="0">
              <a:solidFill>
                <a:schemeClr val="bg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endParaRPr lang="en-US" altLang="zh-CN" dirty="0">
              <a:solidFill>
                <a:schemeClr val="bg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LD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波长</a:t>
            </a: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650~1550nm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，对应的谱宽</a:t>
            </a: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8E-5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埃，单色仪的灵敏度在</a:t>
            </a: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0.1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埃左右</a:t>
            </a: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——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难测量</a:t>
            </a: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LD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的激光谱宽</a:t>
            </a:r>
          </a:p>
          <a:p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由于</a:t>
            </a: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LED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相对于</a:t>
            </a: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LD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不需要谐振腔，因此原始结构较为简单，但为了提高效率在结构上设计很复杂</a:t>
            </a:r>
            <a:endParaRPr lang="en-US" altLang="zh-CN" dirty="0">
              <a:solidFill>
                <a:schemeClr val="bg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4292" name="Rectangle 2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grpSp>
        <p:nvGrpSpPr>
          <p:cNvPr id="54273" name="Group 1"/>
          <p:cNvGrpSpPr>
            <a:grpSpLocks noChangeAspect="1"/>
          </p:cNvGrpSpPr>
          <p:nvPr/>
        </p:nvGrpSpPr>
        <p:grpSpPr bwMode="auto">
          <a:xfrm>
            <a:off x="428596" y="1928802"/>
            <a:ext cx="7934433" cy="2571383"/>
            <a:chOff x="1800" y="10133"/>
            <a:chExt cx="8238" cy="2670"/>
          </a:xfrm>
        </p:grpSpPr>
        <p:sp>
          <p:nvSpPr>
            <p:cNvPr id="54291" name="AutoShape 19"/>
            <p:cNvSpPr>
              <a:spLocks noChangeAspect="1" noChangeArrowheads="1" noTextEdit="1"/>
            </p:cNvSpPr>
            <p:nvPr/>
          </p:nvSpPr>
          <p:spPr bwMode="auto">
            <a:xfrm>
              <a:off x="1800" y="10133"/>
              <a:ext cx="8238" cy="267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290" name="AutoShape 18"/>
            <p:cNvSpPr>
              <a:spLocks noChangeShapeType="1"/>
            </p:cNvSpPr>
            <p:nvPr/>
          </p:nvSpPr>
          <p:spPr bwMode="auto">
            <a:xfrm>
              <a:off x="2202" y="12498"/>
              <a:ext cx="2623" cy="0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tailEnd type="triangle" w="med" len="med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289" name="AutoShape 17"/>
            <p:cNvSpPr>
              <a:spLocks noChangeShapeType="1"/>
            </p:cNvSpPr>
            <p:nvPr/>
          </p:nvSpPr>
          <p:spPr bwMode="auto">
            <a:xfrm flipV="1">
              <a:off x="2202" y="10460"/>
              <a:ext cx="0" cy="2038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tailEnd type="triangle" w="med" len="med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288" name="AutoShape 16"/>
            <p:cNvSpPr>
              <a:spLocks noChangeShapeType="1"/>
            </p:cNvSpPr>
            <p:nvPr/>
          </p:nvSpPr>
          <p:spPr bwMode="auto">
            <a:xfrm flipV="1">
              <a:off x="2202" y="12294"/>
              <a:ext cx="962" cy="204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287" name="AutoShape 15"/>
            <p:cNvSpPr>
              <a:spLocks noChangeShapeType="1"/>
            </p:cNvSpPr>
            <p:nvPr/>
          </p:nvSpPr>
          <p:spPr bwMode="auto">
            <a:xfrm flipV="1">
              <a:off x="3164" y="10948"/>
              <a:ext cx="362" cy="1346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286" name="AutoShape 14"/>
            <p:cNvSpPr>
              <a:spLocks noChangeShapeType="1"/>
            </p:cNvSpPr>
            <p:nvPr/>
          </p:nvSpPr>
          <p:spPr bwMode="auto">
            <a:xfrm flipV="1">
              <a:off x="2202" y="11248"/>
              <a:ext cx="1686" cy="1250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285" name="Text Box 13"/>
            <p:cNvSpPr txBox="1">
              <a:spLocks noChangeArrowheads="1"/>
            </p:cNvSpPr>
            <p:nvPr/>
          </p:nvSpPr>
          <p:spPr bwMode="auto">
            <a:xfrm>
              <a:off x="3717" y="11126"/>
              <a:ext cx="844" cy="373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20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Calibri" pitchFamily="34" charset="0"/>
                  <a:ea typeface="宋体" pitchFamily="2" charset="-122"/>
                  <a:cs typeface="Times New Roman" panose="02020603050405020304" pitchFamily="18" charset="0"/>
                </a:rPr>
                <a:t> LED</a:t>
              </a:r>
              <a:endParaRPr kumimoji="0" lang="en-US" altLang="zh-CN" sz="4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90204" pitchFamily="34" charset="0"/>
                <a:ea typeface="宋体" pitchFamily="2" charset="-122"/>
                <a:cs typeface="宋体" pitchFamily="2" charset="-122"/>
              </a:endParaRPr>
            </a:p>
          </p:txBody>
        </p:sp>
        <p:sp>
          <p:nvSpPr>
            <p:cNvPr id="54284" name="Text Box 12"/>
            <p:cNvSpPr txBox="1">
              <a:spLocks noChangeArrowheads="1"/>
            </p:cNvSpPr>
            <p:nvPr/>
          </p:nvSpPr>
          <p:spPr bwMode="auto">
            <a:xfrm>
              <a:off x="3199" y="10658"/>
              <a:ext cx="844" cy="373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20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Calibri" pitchFamily="34" charset="0"/>
                  <a:ea typeface="宋体" pitchFamily="2" charset="-122"/>
                  <a:cs typeface="Times New Roman" panose="02020603050405020304" pitchFamily="18" charset="0"/>
                </a:rPr>
                <a:t> LD</a:t>
              </a:r>
              <a:endParaRPr kumimoji="0" lang="en-US" altLang="zh-CN" sz="4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90204" pitchFamily="34" charset="0"/>
                <a:ea typeface="宋体" pitchFamily="2" charset="-122"/>
                <a:cs typeface="宋体" pitchFamily="2" charset="-122"/>
              </a:endParaRPr>
            </a:p>
          </p:txBody>
        </p:sp>
        <p:sp>
          <p:nvSpPr>
            <p:cNvPr id="54283" name="AutoShape 11"/>
            <p:cNvSpPr>
              <a:spLocks noChangeShapeType="1"/>
            </p:cNvSpPr>
            <p:nvPr/>
          </p:nvSpPr>
          <p:spPr bwMode="auto">
            <a:xfrm>
              <a:off x="5725" y="12498"/>
              <a:ext cx="3635" cy="0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tailEnd type="triangle" w="med" len="med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282" name="Freeform 10"/>
            <p:cNvSpPr/>
            <p:nvPr/>
          </p:nvSpPr>
          <p:spPr bwMode="auto">
            <a:xfrm>
              <a:off x="6237" y="11056"/>
              <a:ext cx="339" cy="1474"/>
            </a:xfrm>
            <a:custGeom>
              <a:avLst/>
              <a:gdLst/>
              <a:ahLst/>
              <a:cxnLst>
                <a:cxn ang="0">
                  <a:pos x="0" y="1440"/>
                </a:cxn>
                <a:cxn ang="0">
                  <a:pos x="97" y="1234"/>
                </a:cxn>
                <a:cxn ang="0">
                  <a:pos x="163" y="0"/>
                </a:cxn>
                <a:cxn ang="0">
                  <a:pos x="244" y="1236"/>
                </a:cxn>
                <a:cxn ang="0">
                  <a:pos x="339" y="1426"/>
                </a:cxn>
              </a:cxnLst>
              <a:rect l="0" t="0" r="r" b="b"/>
              <a:pathLst>
                <a:path w="339" h="1474">
                  <a:moveTo>
                    <a:pt x="0" y="1440"/>
                  </a:moveTo>
                  <a:cubicBezTo>
                    <a:pt x="16" y="1404"/>
                    <a:pt x="70" y="1474"/>
                    <a:pt x="97" y="1234"/>
                  </a:cubicBezTo>
                  <a:cubicBezTo>
                    <a:pt x="124" y="994"/>
                    <a:pt x="139" y="0"/>
                    <a:pt x="163" y="0"/>
                  </a:cubicBezTo>
                  <a:cubicBezTo>
                    <a:pt x="187" y="0"/>
                    <a:pt x="215" y="998"/>
                    <a:pt x="244" y="1236"/>
                  </a:cubicBezTo>
                  <a:cubicBezTo>
                    <a:pt x="273" y="1474"/>
                    <a:pt x="319" y="1387"/>
                    <a:pt x="339" y="1426"/>
                  </a:cubicBezTo>
                </a:path>
              </a:pathLst>
            </a:custGeom>
            <a:noFill/>
            <a:ln w="9525">
              <a:solidFill>
                <a:srgbClr val="000000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281" name="Freeform 9"/>
            <p:cNvSpPr/>
            <p:nvPr/>
          </p:nvSpPr>
          <p:spPr bwMode="auto">
            <a:xfrm>
              <a:off x="7129" y="11042"/>
              <a:ext cx="968" cy="1469"/>
            </a:xfrm>
            <a:custGeom>
              <a:avLst/>
              <a:gdLst/>
              <a:ahLst/>
              <a:cxnLst>
                <a:cxn ang="0">
                  <a:pos x="0" y="1436"/>
                </a:cxn>
                <a:cxn ang="0">
                  <a:pos x="97" y="1230"/>
                </a:cxn>
                <a:cxn ang="0">
                  <a:pos x="451" y="3"/>
                </a:cxn>
                <a:cxn ang="0">
                  <a:pos x="859" y="1212"/>
                </a:cxn>
                <a:cxn ang="0">
                  <a:pos x="968" y="1429"/>
                </a:cxn>
              </a:cxnLst>
              <a:rect l="0" t="0" r="r" b="b"/>
              <a:pathLst>
                <a:path w="968" h="1469">
                  <a:moveTo>
                    <a:pt x="0" y="1436"/>
                  </a:moveTo>
                  <a:cubicBezTo>
                    <a:pt x="16" y="1400"/>
                    <a:pt x="22" y="1469"/>
                    <a:pt x="97" y="1230"/>
                  </a:cubicBezTo>
                  <a:cubicBezTo>
                    <a:pt x="172" y="991"/>
                    <a:pt x="324" y="6"/>
                    <a:pt x="451" y="3"/>
                  </a:cubicBezTo>
                  <a:cubicBezTo>
                    <a:pt x="578" y="0"/>
                    <a:pt x="773" y="974"/>
                    <a:pt x="859" y="1212"/>
                  </a:cubicBezTo>
                  <a:cubicBezTo>
                    <a:pt x="945" y="1450"/>
                    <a:pt x="945" y="1384"/>
                    <a:pt x="968" y="1429"/>
                  </a:cubicBezTo>
                </a:path>
              </a:pathLst>
            </a:custGeom>
            <a:noFill/>
            <a:ln w="9525">
              <a:solidFill>
                <a:srgbClr val="000000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280" name="Text Box 8"/>
            <p:cNvSpPr txBox="1">
              <a:spLocks noChangeArrowheads="1"/>
            </p:cNvSpPr>
            <p:nvPr/>
          </p:nvSpPr>
          <p:spPr bwMode="auto">
            <a:xfrm>
              <a:off x="7195" y="10683"/>
              <a:ext cx="844" cy="373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20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Calibri" pitchFamily="34" charset="0"/>
                  <a:ea typeface="宋体" pitchFamily="2" charset="-122"/>
                  <a:cs typeface="Times New Roman" panose="02020603050405020304" pitchFamily="18" charset="0"/>
                </a:rPr>
                <a:t> LED</a:t>
              </a:r>
              <a:endParaRPr kumimoji="0" lang="en-US" altLang="zh-CN" sz="4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90204" pitchFamily="34" charset="0"/>
                <a:ea typeface="宋体" pitchFamily="2" charset="-122"/>
                <a:cs typeface="宋体" pitchFamily="2" charset="-122"/>
              </a:endParaRPr>
            </a:p>
          </p:txBody>
        </p:sp>
        <p:sp>
          <p:nvSpPr>
            <p:cNvPr id="54279" name="Text Box 7"/>
            <p:cNvSpPr txBox="1">
              <a:spLocks noChangeArrowheads="1"/>
            </p:cNvSpPr>
            <p:nvPr/>
          </p:nvSpPr>
          <p:spPr bwMode="auto">
            <a:xfrm>
              <a:off x="5942" y="10658"/>
              <a:ext cx="844" cy="373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20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Calibri" pitchFamily="34" charset="0"/>
                  <a:ea typeface="宋体" pitchFamily="2" charset="-122"/>
                  <a:cs typeface="Times New Roman" panose="02020603050405020304" pitchFamily="18" charset="0"/>
                </a:rPr>
                <a:t> LD</a:t>
              </a:r>
              <a:endParaRPr kumimoji="0" lang="en-US" altLang="zh-CN" sz="4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90204" pitchFamily="34" charset="0"/>
                <a:ea typeface="宋体" pitchFamily="2" charset="-122"/>
                <a:cs typeface="宋体" pitchFamily="2" charset="-122"/>
              </a:endParaRPr>
            </a:p>
          </p:txBody>
        </p:sp>
        <p:sp>
          <p:nvSpPr>
            <p:cNvPr id="54278" name="Text Box 6"/>
            <p:cNvSpPr txBox="1">
              <a:spLocks noChangeArrowheads="1"/>
            </p:cNvSpPr>
            <p:nvPr/>
          </p:nvSpPr>
          <p:spPr bwMode="auto">
            <a:xfrm>
              <a:off x="9228" y="12294"/>
              <a:ext cx="446" cy="367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altLang="zh-CN" sz="10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ea typeface="宋体" pitchFamily="2" charset="-122"/>
                  <a:cs typeface="Times New Roman" panose="02020603050405020304" pitchFamily="18" charset="0"/>
                </a:rPr>
                <a:t> </a:t>
              </a:r>
              <a:r>
                <a:rPr kumimoji="0" lang="en-US" altLang="zh-CN" sz="10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ea typeface="宋体" pitchFamily="2" charset="-122"/>
                  <a:cs typeface="Calibri" pitchFamily="34" charset="0"/>
                </a:rPr>
                <a:t>λ</a:t>
              </a:r>
              <a:endParaRPr kumimoji="0" lang="en-US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90204" pitchFamily="34" charset="0"/>
                <a:ea typeface="宋体" pitchFamily="2" charset="-122"/>
                <a:cs typeface="宋体" pitchFamily="2" charset="-122"/>
              </a:endParaRPr>
            </a:p>
          </p:txBody>
        </p:sp>
        <p:sp>
          <p:nvSpPr>
            <p:cNvPr id="54277" name="Text Box 5"/>
            <p:cNvSpPr txBox="1">
              <a:spLocks noChangeArrowheads="1"/>
            </p:cNvSpPr>
            <p:nvPr/>
          </p:nvSpPr>
          <p:spPr bwMode="auto">
            <a:xfrm>
              <a:off x="5293" y="11270"/>
              <a:ext cx="1043" cy="49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altLang="zh-CN" sz="20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Calibri" pitchFamily="34" charset="0"/>
                  <a:ea typeface="宋体" pitchFamily="2" charset="-122"/>
                  <a:cs typeface="Times New Roman" panose="02020603050405020304" pitchFamily="18" charset="0"/>
                </a:rPr>
                <a:t> </a:t>
              </a:r>
              <a:r>
                <a:rPr kumimoji="0" lang="en-US" altLang="zh-CN" sz="2000" b="0" i="0" u="none" strike="noStrike" cap="none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latin typeface="Calibri" pitchFamily="34" charset="0"/>
                  <a:ea typeface="宋体" pitchFamily="2" charset="-122"/>
                  <a:cs typeface="Calibri" pitchFamily="34" charset="0"/>
                </a:rPr>
                <a:t>Δλ</a:t>
              </a:r>
              <a:r>
                <a:rPr kumimoji="0" lang="en-US" altLang="zh-CN" sz="20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Calibri" pitchFamily="34" charset="0"/>
                  <a:ea typeface="宋体" pitchFamily="2" charset="-122"/>
                  <a:cs typeface="Calibri" pitchFamily="34" charset="0"/>
                </a:rPr>
                <a:t>(</a:t>
              </a:r>
              <a:r>
                <a:rPr kumimoji="0" lang="zh-CN" altLang="en-US" sz="20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Calibri" pitchFamily="34" charset="0"/>
                  <a:ea typeface="宋体" pitchFamily="2" charset="-122"/>
                  <a:cs typeface="Calibri" pitchFamily="34" charset="0"/>
                </a:rPr>
                <a:t>？</a:t>
              </a:r>
              <a:r>
                <a:rPr kumimoji="0" lang="en-US" altLang="zh-CN" sz="20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Calibri" pitchFamily="34" charset="0"/>
                  <a:ea typeface="宋体" pitchFamily="2" charset="-122"/>
                  <a:cs typeface="Calibri" pitchFamily="34" charset="0"/>
                </a:rPr>
                <a:t>)</a:t>
              </a:r>
              <a:endParaRPr kumimoji="0" lang="en-US" altLang="zh-CN" sz="4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90204" pitchFamily="34" charset="0"/>
                <a:ea typeface="宋体" pitchFamily="2" charset="-122"/>
                <a:cs typeface="宋体" pitchFamily="2" charset="-122"/>
              </a:endParaRPr>
            </a:p>
          </p:txBody>
        </p:sp>
        <p:sp>
          <p:nvSpPr>
            <p:cNvPr id="54276" name="Text Box 4"/>
            <p:cNvSpPr txBox="1">
              <a:spLocks noChangeArrowheads="1"/>
            </p:cNvSpPr>
            <p:nvPr/>
          </p:nvSpPr>
          <p:spPr bwMode="auto">
            <a:xfrm>
              <a:off x="7861" y="11395"/>
              <a:ext cx="1499" cy="367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altLang="zh-CN" sz="20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Calibri" pitchFamily="34" charset="0"/>
                  <a:ea typeface="宋体" pitchFamily="2" charset="-122"/>
                  <a:cs typeface="Times New Roman" panose="02020603050405020304" pitchFamily="18" charset="0"/>
                </a:rPr>
                <a:t> </a:t>
              </a:r>
              <a:r>
                <a:rPr kumimoji="0" lang="en-US" altLang="zh-CN" sz="2000" b="0" i="0" u="none" strike="noStrike" cap="none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latin typeface="Calibri" pitchFamily="34" charset="0"/>
                  <a:ea typeface="宋体" pitchFamily="2" charset="-122"/>
                  <a:cs typeface="Calibri" pitchFamily="34" charset="0"/>
                </a:rPr>
                <a:t>Δλ</a:t>
              </a:r>
              <a:r>
                <a:rPr kumimoji="0" lang="en-US" altLang="zh-CN" sz="20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Calibri" pitchFamily="34" charset="0"/>
                  <a:ea typeface="宋体" pitchFamily="2" charset="-122"/>
                  <a:cs typeface="Calibri" pitchFamily="34" charset="0"/>
                </a:rPr>
                <a:t>(10~30nm)</a:t>
              </a:r>
              <a:endParaRPr kumimoji="0" lang="en-US" altLang="zh-CN" sz="4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90204" pitchFamily="34" charset="0"/>
                <a:ea typeface="宋体" pitchFamily="2" charset="-122"/>
                <a:cs typeface="宋体" pitchFamily="2" charset="-122"/>
              </a:endParaRPr>
            </a:p>
          </p:txBody>
        </p:sp>
        <p:sp>
          <p:nvSpPr>
            <p:cNvPr id="54275" name="Text Box 3"/>
            <p:cNvSpPr txBox="1">
              <a:spLocks noChangeArrowheads="1"/>
            </p:cNvSpPr>
            <p:nvPr/>
          </p:nvSpPr>
          <p:spPr bwMode="auto">
            <a:xfrm>
              <a:off x="4662" y="12294"/>
              <a:ext cx="446" cy="367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altLang="zh-CN" sz="20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ea typeface="宋体" pitchFamily="2" charset="-122"/>
                  <a:cs typeface="Times New Roman" panose="02020603050405020304" pitchFamily="18" charset="0"/>
                </a:rPr>
                <a:t> </a:t>
              </a:r>
              <a:r>
                <a:rPr kumimoji="0" lang="en-US" altLang="zh-CN" sz="20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ea typeface="宋体" pitchFamily="2" charset="-122"/>
                  <a:cs typeface="Times New Roman" panose="02020603050405020304" pitchFamily="18" charset="0"/>
                </a:rPr>
                <a:t>I</a:t>
              </a:r>
            </a:p>
          </p:txBody>
        </p:sp>
        <p:sp>
          <p:nvSpPr>
            <p:cNvPr id="54274" name="Text Box 2"/>
            <p:cNvSpPr txBox="1">
              <a:spLocks noChangeArrowheads="1"/>
            </p:cNvSpPr>
            <p:nvPr/>
          </p:nvSpPr>
          <p:spPr bwMode="auto">
            <a:xfrm>
              <a:off x="1934" y="10219"/>
              <a:ext cx="446" cy="367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altLang="zh-CN" sz="20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ea typeface="宋体" pitchFamily="2" charset="-122"/>
                  <a:cs typeface="Times New Roman" panose="02020603050405020304" pitchFamily="18" charset="0"/>
                </a:rPr>
                <a:t> </a:t>
              </a:r>
              <a:r>
                <a:rPr lang="en-US" altLang="zh-CN" sz="2000">
                  <a:latin typeface="Calibri" pitchFamily="34" charset="0"/>
                  <a:ea typeface="宋体" pitchFamily="2" charset="-122"/>
                  <a:cs typeface="Calibri" pitchFamily="34" charset="0"/>
                </a:rPr>
                <a:t>P</a:t>
              </a:r>
              <a:endParaRPr kumimoji="0" lang="en-US" altLang="zh-CN" sz="4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90204" pitchFamily="34" charset="0"/>
                <a:ea typeface="宋体" pitchFamily="2" charset="-122"/>
                <a:cs typeface="宋体" pitchFamily="2" charset="-122"/>
              </a:endParaRPr>
            </a:p>
          </p:txBody>
        </p:sp>
      </p:grp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1D055B6-ABFA-4861-AC83-0906E0FAC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集成光电子学概论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3F247BB-9AE3-4598-92E2-9BEAA3C3D1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6EFF6-F6F6-48A4-8B6A-DDF075469E09}" type="slidenum">
              <a:rPr lang="zh-CN" altLang="en-US" smtClean="0"/>
              <a:pPr/>
              <a:t>52</a:t>
            </a:fld>
            <a:endParaRPr lang="zh-CN" altLang="en-US" dirty="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半导体光放大器</a:t>
            </a:r>
            <a:r>
              <a:rPr lang="en-US" altLang="zh-CN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SOA</a:t>
            </a:r>
            <a:endParaRPr lang="zh-CN" altLang="en-US">
              <a:solidFill>
                <a:schemeClr val="bg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buNone/>
            </a:pP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SOA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的特点：</a:t>
            </a:r>
          </a:p>
          <a:p>
            <a:pPr lvl="1" algn="just"/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两个端面均为完全抗反镀膜（</a:t>
            </a: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AR coating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），光以行波方式通过，</a:t>
            </a: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SOA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和</a:t>
            </a: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SLD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的端面反射需降至</a:t>
            </a: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R&lt;10</a:t>
            </a:r>
            <a:r>
              <a:rPr lang="en-US" altLang="zh-CN" baseline="30000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-4</a:t>
            </a:r>
            <a:endParaRPr lang="zh-CN" altLang="en-US" baseline="30000" dirty="0">
              <a:solidFill>
                <a:schemeClr val="bg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lvl="1" algn="just"/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宽带放大，</a:t>
            </a: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3dB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带宽可达</a:t>
            </a: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40~50 nm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，目前最宽的已达</a:t>
            </a: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100 nm</a:t>
            </a:r>
          </a:p>
          <a:p>
            <a:pPr lvl="1" algn="just"/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仍具有很强的独特优势：体积小，价格便宜；可制作光开关及列阵；可作波长转换器等</a:t>
            </a:r>
            <a:endParaRPr lang="en-US" altLang="zh-CN" dirty="0">
              <a:solidFill>
                <a:schemeClr val="bg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lvl="1" algn="just">
              <a:buNone/>
            </a:pPr>
            <a:endParaRPr lang="en-US" altLang="zh-CN" dirty="0">
              <a:solidFill>
                <a:schemeClr val="bg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endParaRPr lang="zh-CN" altLang="en-US" dirty="0">
              <a:solidFill>
                <a:schemeClr val="bg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B447501-E804-4D50-878F-E9BD72541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集成光电子学概论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EBC8EE0-73CB-4B26-A7EA-6C8ED95A3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6EFF6-F6F6-48A4-8B6A-DDF075469E09}" type="slidenum">
              <a:rPr lang="zh-CN" altLang="en-US" smtClean="0"/>
              <a:pPr/>
              <a:t>53</a:t>
            </a:fld>
            <a:endParaRPr lang="zh-CN" altLang="en-US" dirty="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半导体光放大器</a:t>
            </a:r>
            <a:r>
              <a:rPr lang="en-US" altLang="zh-CN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SOA</a:t>
            </a:r>
            <a:endParaRPr lang="zh-CN" altLang="en-US">
              <a:solidFill>
                <a:schemeClr val="bg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472518" cy="4472006"/>
          </a:xfrm>
        </p:spPr>
        <p:txBody>
          <a:bodyPr>
            <a:normAutofit fontScale="92500" lnSpcReduction="10000"/>
          </a:bodyPr>
          <a:lstStyle/>
          <a:p>
            <a:pPr algn="just">
              <a:buNone/>
            </a:pPr>
            <a:r>
              <a:rPr lang="en-US" altLang="zh-CN" sz="3300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SOA</a:t>
            </a:r>
            <a:r>
              <a:rPr lang="zh-CN" altLang="en-US" sz="3300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、</a:t>
            </a:r>
            <a:r>
              <a:rPr lang="en-US" altLang="zh-CN" sz="3300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SLD</a:t>
            </a:r>
            <a:r>
              <a:rPr lang="zh-CN" altLang="en-US" sz="3300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和</a:t>
            </a:r>
            <a:r>
              <a:rPr lang="en-US" altLang="zh-CN" sz="3300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LD</a:t>
            </a:r>
            <a:r>
              <a:rPr lang="zh-CN" altLang="en-US" sz="3300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的区别：</a:t>
            </a:r>
          </a:p>
          <a:p>
            <a:pPr>
              <a:buFont typeface="Calibri" pitchFamily="34" charset="0"/>
              <a:buChar char="−"/>
            </a:pPr>
            <a:r>
              <a:rPr lang="en-US" altLang="zh-CN" sz="2800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SOA</a:t>
            </a:r>
            <a:r>
              <a:rPr lang="zh-CN" altLang="en-US" sz="2800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无端面，受激放大，工作模式单一，但工作波长不单一（入信号和出信号是同一个波长，但是并不固定某一个波长上），理论上无信号无输出</a:t>
            </a:r>
            <a:endParaRPr lang="en-US" altLang="zh-CN" sz="2800" dirty="0">
              <a:solidFill>
                <a:schemeClr val="bg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>
              <a:buFont typeface="Calibri" pitchFamily="34" charset="0"/>
              <a:buChar char="−"/>
            </a:pPr>
            <a:endParaRPr lang="zh-CN" altLang="en-US" sz="2800" dirty="0">
              <a:solidFill>
                <a:schemeClr val="bg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>
              <a:buFont typeface="Calibri" pitchFamily="34" charset="0"/>
              <a:buChar char="−"/>
            </a:pPr>
            <a:endParaRPr lang="en-US" altLang="zh-CN" sz="2800" dirty="0">
              <a:solidFill>
                <a:schemeClr val="bg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>
              <a:buFont typeface="Calibri" pitchFamily="34" charset="0"/>
              <a:buChar char="−"/>
            </a:pPr>
            <a:endParaRPr lang="en-US" altLang="zh-CN" sz="2800" dirty="0">
              <a:solidFill>
                <a:schemeClr val="bg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>
              <a:buFont typeface="Calibri" pitchFamily="34" charset="0"/>
              <a:buChar char="−"/>
            </a:pPr>
            <a:endParaRPr lang="zh-CN" altLang="en-US" sz="2800" dirty="0">
              <a:solidFill>
                <a:schemeClr val="bg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>
              <a:buFont typeface="Calibri" pitchFamily="34" charset="0"/>
              <a:buChar char="−"/>
            </a:pPr>
            <a:endParaRPr lang="en-US" altLang="zh-CN" sz="2800" dirty="0">
              <a:solidFill>
                <a:schemeClr val="bg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>
              <a:buFont typeface="Calibri" pitchFamily="34" charset="0"/>
              <a:buChar char="−"/>
            </a:pPr>
            <a:r>
              <a:rPr lang="en-US" altLang="zh-CN" sz="2800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LD</a:t>
            </a:r>
            <a:r>
              <a:rPr lang="zh-CN" altLang="en-US" sz="2800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有端面，受激振荡，工作模式和工作波长均单一</a:t>
            </a:r>
            <a:endParaRPr lang="en-US" altLang="zh-CN" dirty="0">
              <a:solidFill>
                <a:schemeClr val="bg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endParaRPr lang="zh-CN" altLang="en-US" dirty="0">
              <a:solidFill>
                <a:schemeClr val="bg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grpSp>
        <p:nvGrpSpPr>
          <p:cNvPr id="4" name="Group 13"/>
          <p:cNvGrpSpPr>
            <a:grpSpLocks noChangeAspect="1"/>
          </p:cNvGrpSpPr>
          <p:nvPr/>
        </p:nvGrpSpPr>
        <p:grpSpPr bwMode="auto">
          <a:xfrm>
            <a:off x="5786446" y="3214686"/>
            <a:ext cx="2870611" cy="2286016"/>
            <a:chOff x="4581" y="1925"/>
            <a:chExt cx="2752" cy="2191"/>
          </a:xfrm>
        </p:grpSpPr>
        <p:sp>
          <p:nvSpPr>
            <p:cNvPr id="5" name="AutoShape 25"/>
            <p:cNvSpPr>
              <a:spLocks noChangeAspect="1" noChangeArrowheads="1" noTextEdit="1"/>
            </p:cNvSpPr>
            <p:nvPr/>
          </p:nvSpPr>
          <p:spPr bwMode="auto">
            <a:xfrm>
              <a:off x="4605" y="1925"/>
              <a:ext cx="2641" cy="2191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8800"/>
            </a:p>
          </p:txBody>
        </p:sp>
        <p:sp>
          <p:nvSpPr>
            <p:cNvPr id="6" name="AutoShape 24"/>
            <p:cNvSpPr>
              <a:spLocks noChangeShapeType="1"/>
            </p:cNvSpPr>
            <p:nvPr/>
          </p:nvSpPr>
          <p:spPr bwMode="auto">
            <a:xfrm>
              <a:off x="4814" y="3939"/>
              <a:ext cx="2273" cy="0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tailEnd type="triangle" w="med" len="med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" name="AutoShape 23"/>
            <p:cNvSpPr>
              <a:spLocks noChangeShapeType="1"/>
            </p:cNvSpPr>
            <p:nvPr/>
          </p:nvSpPr>
          <p:spPr bwMode="auto">
            <a:xfrm flipV="1">
              <a:off x="4814" y="2172"/>
              <a:ext cx="0" cy="1767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tailEnd type="triangle" w="med" len="med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" name="AutoShape 22"/>
            <p:cNvSpPr>
              <a:spLocks noChangeShapeType="1"/>
            </p:cNvSpPr>
            <p:nvPr/>
          </p:nvSpPr>
          <p:spPr bwMode="auto">
            <a:xfrm flipV="1">
              <a:off x="4814" y="3762"/>
              <a:ext cx="834" cy="177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" name="AutoShape 21"/>
            <p:cNvSpPr>
              <a:spLocks noChangeShapeType="1"/>
            </p:cNvSpPr>
            <p:nvPr/>
          </p:nvSpPr>
          <p:spPr bwMode="auto">
            <a:xfrm flipV="1">
              <a:off x="5648" y="2595"/>
              <a:ext cx="313" cy="1167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" name="AutoShape 20"/>
            <p:cNvSpPr>
              <a:spLocks noChangeShapeType="1"/>
            </p:cNvSpPr>
            <p:nvPr/>
          </p:nvSpPr>
          <p:spPr bwMode="auto">
            <a:xfrm flipV="1">
              <a:off x="4814" y="2855"/>
              <a:ext cx="1461" cy="1084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" name="Text Box 19"/>
            <p:cNvSpPr txBox="1">
              <a:spLocks noChangeArrowheads="1"/>
            </p:cNvSpPr>
            <p:nvPr/>
          </p:nvSpPr>
          <p:spPr bwMode="auto">
            <a:xfrm>
              <a:off x="5961" y="2591"/>
              <a:ext cx="733" cy="324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ea typeface="宋体" pitchFamily="2" charset="-122"/>
                  <a:cs typeface="Times New Roman" panose="02020603050405020304" pitchFamily="18" charset="0"/>
                </a:rPr>
                <a:t> </a:t>
              </a:r>
              <a:r>
                <a:rPr kumimoji="0" lang="en-US" altLang="zh-CN" sz="20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Calibri" pitchFamily="34" charset="0"/>
                  <a:ea typeface="宋体" pitchFamily="2" charset="-122"/>
                  <a:cs typeface="Times New Roman" panose="02020603050405020304" pitchFamily="18" charset="0"/>
                </a:rPr>
                <a:t>LED</a:t>
              </a:r>
              <a:endParaRPr kumimoji="0" lang="en-US" altLang="zh-CN" sz="4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90204" pitchFamily="34" charset="0"/>
                <a:ea typeface="宋体" pitchFamily="2" charset="-122"/>
                <a:cs typeface="宋体" pitchFamily="2" charset="-122"/>
              </a:endParaRPr>
            </a:p>
          </p:txBody>
        </p:sp>
        <p:sp>
          <p:nvSpPr>
            <p:cNvPr id="12" name="Text Box 18"/>
            <p:cNvSpPr txBox="1">
              <a:spLocks noChangeArrowheads="1"/>
            </p:cNvSpPr>
            <p:nvPr/>
          </p:nvSpPr>
          <p:spPr bwMode="auto">
            <a:xfrm>
              <a:off x="5617" y="2375"/>
              <a:ext cx="731" cy="323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ea typeface="宋体" pitchFamily="2" charset="-122"/>
                  <a:cs typeface="Times New Roman" panose="02020603050405020304" pitchFamily="18" charset="0"/>
                </a:rPr>
                <a:t> </a:t>
              </a:r>
              <a:r>
                <a:rPr kumimoji="0" lang="en-US" altLang="zh-CN" sz="20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Calibri" pitchFamily="34" charset="0"/>
                  <a:ea typeface="宋体" pitchFamily="2" charset="-122"/>
                  <a:cs typeface="Times New Roman" panose="02020603050405020304" pitchFamily="18" charset="0"/>
                </a:rPr>
                <a:t>LD</a:t>
              </a:r>
              <a:endParaRPr kumimoji="0" lang="en-US" altLang="zh-CN" sz="4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90204" pitchFamily="34" charset="0"/>
                <a:ea typeface="宋体" pitchFamily="2" charset="-122"/>
                <a:cs typeface="宋体" pitchFamily="2" charset="-122"/>
              </a:endParaRPr>
            </a:p>
          </p:txBody>
        </p:sp>
        <p:sp>
          <p:nvSpPr>
            <p:cNvPr id="13" name="Text Box 17"/>
            <p:cNvSpPr txBox="1">
              <a:spLocks noChangeArrowheads="1"/>
            </p:cNvSpPr>
            <p:nvPr/>
          </p:nvSpPr>
          <p:spPr bwMode="auto">
            <a:xfrm>
              <a:off x="6946" y="3762"/>
              <a:ext cx="387" cy="31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altLang="zh-CN" sz="20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Calibri" pitchFamily="34" charset="0"/>
                  <a:ea typeface="宋体" pitchFamily="2" charset="-122"/>
                  <a:cs typeface="Times New Roman" panose="02020603050405020304" pitchFamily="18" charset="0"/>
                </a:rPr>
                <a:t> </a:t>
              </a:r>
              <a:r>
                <a:rPr kumimoji="0" lang="en-US" altLang="zh-CN" sz="20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Calibri" pitchFamily="34" charset="0"/>
                  <a:ea typeface="宋体" pitchFamily="2" charset="-122"/>
                  <a:cs typeface="Calibri" pitchFamily="34" charset="0"/>
                </a:rPr>
                <a:t>I</a:t>
              </a:r>
              <a:endParaRPr kumimoji="0" lang="en-US" altLang="zh-CN" sz="4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90204" pitchFamily="34" charset="0"/>
                <a:ea typeface="宋体" pitchFamily="2" charset="-122"/>
                <a:cs typeface="宋体" pitchFamily="2" charset="-122"/>
              </a:endParaRPr>
            </a:p>
          </p:txBody>
        </p:sp>
        <p:sp>
          <p:nvSpPr>
            <p:cNvPr id="14" name="Text Box 16"/>
            <p:cNvSpPr txBox="1">
              <a:spLocks noChangeArrowheads="1"/>
            </p:cNvSpPr>
            <p:nvPr/>
          </p:nvSpPr>
          <p:spPr bwMode="auto">
            <a:xfrm>
              <a:off x="4581" y="1963"/>
              <a:ext cx="387" cy="31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altLang="zh-CN" sz="20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Calibri" pitchFamily="34" charset="0"/>
                  <a:ea typeface="宋体" pitchFamily="2" charset="-122"/>
                  <a:cs typeface="Times New Roman" panose="02020603050405020304" pitchFamily="18" charset="0"/>
                </a:rPr>
                <a:t> </a:t>
              </a:r>
              <a:r>
                <a:rPr kumimoji="0" lang="en-US" altLang="zh-CN" sz="20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Calibri" pitchFamily="34" charset="0"/>
                  <a:ea typeface="宋体" pitchFamily="2" charset="-122"/>
                  <a:cs typeface="Times New Roman" panose="02020603050405020304" pitchFamily="18" charset="0"/>
                </a:rPr>
                <a:t>P</a:t>
              </a:r>
            </a:p>
          </p:txBody>
        </p:sp>
        <p:sp>
          <p:nvSpPr>
            <p:cNvPr id="15" name="Freeform 15"/>
            <p:cNvSpPr/>
            <p:nvPr/>
          </p:nvSpPr>
          <p:spPr bwMode="auto">
            <a:xfrm>
              <a:off x="4814" y="2915"/>
              <a:ext cx="1560" cy="1024"/>
            </a:xfrm>
            <a:custGeom>
              <a:avLst/>
              <a:gdLst/>
              <a:ahLst/>
              <a:cxnLst>
                <a:cxn ang="0">
                  <a:pos x="0" y="1181"/>
                </a:cxn>
                <a:cxn ang="0">
                  <a:pos x="963" y="883"/>
                </a:cxn>
                <a:cxn ang="0">
                  <a:pos x="1800" y="0"/>
                </a:cxn>
              </a:cxnLst>
              <a:rect l="0" t="0" r="r" b="b"/>
              <a:pathLst>
                <a:path w="1800" h="1181">
                  <a:moveTo>
                    <a:pt x="0" y="1181"/>
                  </a:moveTo>
                  <a:cubicBezTo>
                    <a:pt x="331" y="1130"/>
                    <a:pt x="663" y="1080"/>
                    <a:pt x="963" y="883"/>
                  </a:cubicBezTo>
                  <a:cubicBezTo>
                    <a:pt x="1263" y="686"/>
                    <a:pt x="1660" y="147"/>
                    <a:pt x="1800" y="0"/>
                  </a:cubicBezTo>
                </a:path>
              </a:pathLst>
            </a:custGeom>
            <a:noFill/>
            <a:ln w="9525">
              <a:solidFill>
                <a:srgbClr val="000000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Text Box 14"/>
            <p:cNvSpPr txBox="1">
              <a:spLocks noChangeArrowheads="1"/>
            </p:cNvSpPr>
            <p:nvPr/>
          </p:nvSpPr>
          <p:spPr bwMode="auto">
            <a:xfrm>
              <a:off x="6169" y="2799"/>
              <a:ext cx="733" cy="324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20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Calibri" pitchFamily="34" charset="0"/>
                  <a:ea typeface="宋体" pitchFamily="2" charset="-122"/>
                  <a:cs typeface="Times New Roman" panose="02020603050405020304" pitchFamily="18" charset="0"/>
                </a:rPr>
                <a:t> SLD</a:t>
              </a:r>
              <a:endParaRPr kumimoji="0" lang="en-US" altLang="zh-CN" sz="4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90204" pitchFamily="34" charset="0"/>
                <a:ea typeface="宋体" pitchFamily="2" charset="-122"/>
                <a:cs typeface="宋体" pitchFamily="2" charset="-122"/>
              </a:endParaRP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428596" y="3429000"/>
            <a:ext cx="5072098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ct val="20000"/>
              </a:spcBef>
              <a:buFont typeface="Calibri" pitchFamily="34" charset="0"/>
              <a:buChar char="−"/>
            </a:pPr>
            <a:r>
              <a:rPr lang="en-US" altLang="zh-CN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SLD(Super </a:t>
            </a:r>
            <a:r>
              <a:rPr lang="en-US" altLang="zh-CN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Luminenscence</a:t>
            </a:r>
            <a:r>
              <a:rPr lang="en-US" altLang="zh-CN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Diode)</a:t>
            </a:r>
            <a:r>
              <a:rPr lang="zh-CN" alt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同上，但是有电流则有光；</a:t>
            </a:r>
            <a:r>
              <a:rPr lang="en-US" altLang="zh-CN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SLD</a:t>
            </a:r>
            <a:r>
              <a:rPr lang="zh-CN" alt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类似与一个</a:t>
            </a:r>
            <a:r>
              <a:rPr lang="en-US" altLang="zh-CN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LED</a:t>
            </a:r>
            <a:r>
              <a:rPr lang="zh-CN" alt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，但是</a:t>
            </a:r>
            <a:r>
              <a:rPr lang="en-US" altLang="zh-CN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SLD</a:t>
            </a:r>
            <a:r>
              <a:rPr lang="zh-CN" alt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有模式的概念</a:t>
            </a:r>
            <a:endParaRPr lang="en-US" altLang="zh-CN"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CN" alt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页脚占位符 17">
            <a:extLst>
              <a:ext uri="{FF2B5EF4-FFF2-40B4-BE49-F238E27FC236}">
                <a16:creationId xmlns:a16="http://schemas.microsoft.com/office/drawing/2014/main" id="{3479BB46-DF09-4977-8A60-97E65F7F49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集成光电子学概论</a:t>
            </a:r>
            <a:endParaRPr lang="zh-CN" altLang="en-US" dirty="0"/>
          </a:p>
        </p:txBody>
      </p:sp>
      <p:sp>
        <p:nvSpPr>
          <p:cNvPr id="19" name="灯片编号占位符 18">
            <a:extLst>
              <a:ext uri="{FF2B5EF4-FFF2-40B4-BE49-F238E27FC236}">
                <a16:creationId xmlns:a16="http://schemas.microsoft.com/office/drawing/2014/main" id="{1C115BAC-DE03-42F6-BD14-434A5EDD2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6EFF6-F6F6-48A4-8B6A-DDF075469E09}" type="slidenum">
              <a:rPr lang="zh-CN" altLang="en-US" smtClean="0"/>
              <a:pPr/>
              <a:t>54</a:t>
            </a:fld>
            <a:endParaRPr lang="zh-CN" altLang="en-US" dirty="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半导体光调制器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zh-CN" altLang="en-US" sz="2800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分类</a:t>
            </a:r>
          </a:p>
          <a:p>
            <a:pPr lvl="1" algn="just"/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可分为强度调制器件和相位调制器件，目前光纤通信系统主要采用强度调制</a:t>
            </a:r>
          </a:p>
          <a:p>
            <a:pPr lvl="1" algn="just"/>
            <a:endParaRPr lang="zh-CN" altLang="en-US" sz="2400" dirty="0">
              <a:solidFill>
                <a:schemeClr val="bg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algn="just"/>
            <a:r>
              <a:rPr lang="zh-CN" altLang="en-US" sz="2800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两种主要的半导体强度调制器</a:t>
            </a:r>
          </a:p>
          <a:p>
            <a:pPr lvl="1" algn="just"/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电吸收</a:t>
            </a: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(Electro-absorption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</a:t>
            </a: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EA)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调制器：利用量子限制斯塔克效应</a:t>
            </a: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(QCSE) </a:t>
            </a:r>
          </a:p>
          <a:p>
            <a:pPr lvl="1" algn="just"/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Mach-</a:t>
            </a:r>
            <a:r>
              <a:rPr lang="en-US" altLang="zh-CN" sz="2400" dirty="0" err="1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Zehnder</a:t>
            </a: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(M-Z)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型光调制器</a:t>
            </a:r>
          </a:p>
          <a:p>
            <a:endParaRPr lang="zh-CN" altLang="en-US" dirty="0">
              <a:solidFill>
                <a:schemeClr val="bg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4AFDBB8-4C94-4D75-8E6A-04CC1DCA47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集成光电子学概论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4D7A9BE-8BF0-4DF7-9BCD-F38B18A85D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6EFF6-F6F6-48A4-8B6A-DDF075469E09}" type="slidenum">
              <a:rPr lang="zh-CN" altLang="en-US" smtClean="0"/>
              <a:pPr/>
              <a:t>55</a:t>
            </a:fld>
            <a:endParaRPr lang="zh-CN" altLang="en-US" dirty="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半导体光调制器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idx="1"/>
          </p:nvPr>
        </p:nvSpPr>
        <p:spPr>
          <a:xfrm>
            <a:off x="357158" y="1574792"/>
            <a:ext cx="4040188" cy="639762"/>
          </a:xfrm>
        </p:spPr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EA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调制器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M-Z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调制器</a:t>
            </a:r>
          </a:p>
        </p:txBody>
      </p:sp>
      <p:pic>
        <p:nvPicPr>
          <p:cNvPr id="9" name="Picture 16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461283" y="2473851"/>
            <a:ext cx="4040188" cy="2730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5" name="组合 24"/>
          <p:cNvGrpSpPr/>
          <p:nvPr/>
        </p:nvGrpSpPr>
        <p:grpSpPr>
          <a:xfrm>
            <a:off x="4645025" y="2857496"/>
            <a:ext cx="4041775" cy="2424026"/>
            <a:chOff x="4645025" y="2857496"/>
            <a:chExt cx="4041775" cy="2424026"/>
          </a:xfrm>
        </p:grpSpPr>
        <p:sp>
          <p:nvSpPr>
            <p:cNvPr id="11" name="Line 5"/>
            <p:cNvSpPr>
              <a:spLocks noChangeShapeType="1"/>
            </p:cNvSpPr>
            <p:nvPr/>
          </p:nvSpPr>
          <p:spPr bwMode="auto">
            <a:xfrm>
              <a:off x="4711794" y="3996654"/>
              <a:ext cx="903613" cy="1532"/>
            </a:xfrm>
            <a:prstGeom prst="line">
              <a:avLst/>
            </a:prstGeom>
            <a:noFill/>
            <a:ln w="26988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" name="Line 6"/>
            <p:cNvSpPr>
              <a:spLocks noChangeShapeType="1"/>
            </p:cNvSpPr>
            <p:nvPr/>
          </p:nvSpPr>
          <p:spPr bwMode="auto">
            <a:xfrm flipV="1">
              <a:off x="5615407" y="3336739"/>
              <a:ext cx="449581" cy="659915"/>
            </a:xfrm>
            <a:prstGeom prst="line">
              <a:avLst/>
            </a:prstGeom>
            <a:noFill/>
            <a:ln w="26988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" name="Line 7"/>
            <p:cNvSpPr>
              <a:spLocks noChangeShapeType="1"/>
            </p:cNvSpPr>
            <p:nvPr/>
          </p:nvSpPr>
          <p:spPr bwMode="auto">
            <a:xfrm>
              <a:off x="5615407" y="3996654"/>
              <a:ext cx="449581" cy="652260"/>
            </a:xfrm>
            <a:prstGeom prst="line">
              <a:avLst/>
            </a:prstGeom>
            <a:noFill/>
            <a:ln w="26988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" name="Line 8"/>
            <p:cNvSpPr>
              <a:spLocks noChangeShapeType="1"/>
            </p:cNvSpPr>
            <p:nvPr/>
          </p:nvSpPr>
          <p:spPr bwMode="auto">
            <a:xfrm>
              <a:off x="6064988" y="3336739"/>
              <a:ext cx="1358758" cy="1531"/>
            </a:xfrm>
            <a:prstGeom prst="line">
              <a:avLst/>
            </a:prstGeom>
            <a:noFill/>
            <a:ln w="26988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" name="Line 9"/>
            <p:cNvSpPr>
              <a:spLocks noChangeShapeType="1"/>
            </p:cNvSpPr>
            <p:nvPr/>
          </p:nvSpPr>
          <p:spPr bwMode="auto">
            <a:xfrm>
              <a:off x="6064988" y="4648914"/>
              <a:ext cx="1358758" cy="1532"/>
            </a:xfrm>
            <a:prstGeom prst="line">
              <a:avLst/>
            </a:prstGeom>
            <a:noFill/>
            <a:ln w="26988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" name="Freeform 10"/>
            <p:cNvSpPr/>
            <p:nvPr/>
          </p:nvSpPr>
          <p:spPr bwMode="auto">
            <a:xfrm>
              <a:off x="7423746" y="3336739"/>
              <a:ext cx="449581" cy="1312175"/>
            </a:xfrm>
            <a:custGeom>
              <a:avLst/>
              <a:gdLst>
                <a:gd name="T0" fmla="*/ 0 w 404"/>
                <a:gd name="T1" fmla="*/ 0 h 857"/>
                <a:gd name="T2" fmla="*/ 641350 w 404"/>
                <a:gd name="T3" fmla="*/ 684212 h 857"/>
                <a:gd name="T4" fmla="*/ 0 w 404"/>
                <a:gd name="T5" fmla="*/ 1360487 h 857"/>
                <a:gd name="T6" fmla="*/ 0 60000 65536"/>
                <a:gd name="T7" fmla="*/ 0 60000 65536"/>
                <a:gd name="T8" fmla="*/ 0 60000 65536"/>
                <a:gd name="T9" fmla="*/ 0 w 404"/>
                <a:gd name="T10" fmla="*/ 0 h 857"/>
                <a:gd name="T11" fmla="*/ 404 w 404"/>
                <a:gd name="T12" fmla="*/ 857 h 85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04" h="857">
                  <a:moveTo>
                    <a:pt x="0" y="0"/>
                  </a:moveTo>
                  <a:lnTo>
                    <a:pt x="404" y="431"/>
                  </a:lnTo>
                  <a:lnTo>
                    <a:pt x="0" y="857"/>
                  </a:lnTo>
                </a:path>
              </a:pathLst>
            </a:custGeom>
            <a:noFill/>
            <a:ln w="26988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" name="Line 11"/>
            <p:cNvSpPr>
              <a:spLocks noChangeShapeType="1"/>
            </p:cNvSpPr>
            <p:nvPr/>
          </p:nvSpPr>
          <p:spPr bwMode="auto">
            <a:xfrm>
              <a:off x="7873326" y="3996654"/>
              <a:ext cx="813474" cy="1532"/>
            </a:xfrm>
            <a:prstGeom prst="line">
              <a:avLst/>
            </a:prstGeom>
            <a:noFill/>
            <a:ln w="26988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" name="Rectangle 12"/>
            <p:cNvSpPr>
              <a:spLocks noChangeArrowheads="1"/>
            </p:cNvSpPr>
            <p:nvPr/>
          </p:nvSpPr>
          <p:spPr bwMode="auto">
            <a:xfrm>
              <a:off x="6520133" y="4517237"/>
              <a:ext cx="539719" cy="263354"/>
            </a:xfrm>
            <a:prstGeom prst="rect">
              <a:avLst/>
            </a:prstGeom>
            <a:pattFill prst="ltUpDiag">
              <a:fgClr>
                <a:srgbClr val="000000"/>
              </a:fgClr>
              <a:bgClr>
                <a:srgbClr val="FFFFFF"/>
              </a:bgClr>
            </a:pattFill>
            <a:ln w="26988">
              <a:solidFill>
                <a:srgbClr val="000000"/>
              </a:solidFill>
              <a:miter lim="800000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" name="Rectangle 13"/>
            <p:cNvSpPr>
              <a:spLocks noChangeArrowheads="1"/>
            </p:cNvSpPr>
            <p:nvPr/>
          </p:nvSpPr>
          <p:spPr bwMode="auto">
            <a:xfrm>
              <a:off x="4645025" y="3566408"/>
              <a:ext cx="651002" cy="38125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2300" b="1" i="1">
                  <a:solidFill>
                    <a:srgbClr val="000000"/>
                  </a:solidFill>
                </a:rPr>
                <a:t>         in</a:t>
              </a:r>
              <a:endParaRPr lang="en-US" altLang="zh-CN"/>
            </a:p>
          </p:txBody>
        </p:sp>
        <p:sp>
          <p:nvSpPr>
            <p:cNvPr id="20" name="Rectangle 14"/>
            <p:cNvSpPr>
              <a:spLocks noChangeArrowheads="1"/>
            </p:cNvSpPr>
            <p:nvPr/>
          </p:nvSpPr>
          <p:spPr bwMode="auto">
            <a:xfrm>
              <a:off x="7896695" y="3482196"/>
              <a:ext cx="603150" cy="381251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2300" b="1" i="1">
                  <a:solidFill>
                    <a:srgbClr val="000000"/>
                  </a:solidFill>
                </a:rPr>
                <a:t>      out</a:t>
              </a:r>
              <a:endParaRPr lang="en-US" altLang="zh-CN"/>
            </a:p>
          </p:txBody>
        </p:sp>
        <p:sp>
          <p:nvSpPr>
            <p:cNvPr id="21" name="Rectangle 15"/>
            <p:cNvSpPr>
              <a:spLocks noChangeArrowheads="1"/>
            </p:cNvSpPr>
            <p:nvPr/>
          </p:nvSpPr>
          <p:spPr bwMode="auto">
            <a:xfrm>
              <a:off x="6443348" y="2857496"/>
              <a:ext cx="561051" cy="353943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2300" b="1" i="1">
                  <a:solidFill>
                    <a:srgbClr val="000000"/>
                  </a:solidFill>
                </a:rPr>
                <a:t>     L</a:t>
              </a:r>
              <a:r>
                <a:rPr lang="en-US" altLang="zh-CN" sz="2300" b="1" i="1" baseline="-25000">
                  <a:solidFill>
                    <a:srgbClr val="000000"/>
                  </a:solidFill>
                </a:rPr>
                <a:t>1</a:t>
              </a:r>
              <a:endParaRPr lang="en-US" altLang="zh-CN" baseline="-25000"/>
            </a:p>
          </p:txBody>
        </p:sp>
        <p:sp>
          <p:nvSpPr>
            <p:cNvPr id="23" name="Rectangle 17"/>
            <p:cNvSpPr>
              <a:spLocks noChangeArrowheads="1"/>
            </p:cNvSpPr>
            <p:nvPr/>
          </p:nvSpPr>
          <p:spPr bwMode="auto">
            <a:xfrm>
              <a:off x="6314260" y="4927579"/>
              <a:ext cx="763029" cy="353943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2300" b="1" i="1">
                  <a:solidFill>
                    <a:srgbClr val="000000"/>
                  </a:solidFill>
                </a:rPr>
                <a:t>        L</a:t>
              </a:r>
              <a:r>
                <a:rPr lang="en-US" altLang="zh-CN" sz="2300" b="1" i="1" baseline="-25000">
                  <a:solidFill>
                    <a:srgbClr val="000000"/>
                  </a:solidFill>
                </a:rPr>
                <a:t>2</a:t>
              </a:r>
              <a:endParaRPr lang="en-US" altLang="zh-CN" baseline="-25000"/>
            </a:p>
          </p:txBody>
        </p:sp>
      </p:grpSp>
      <p:sp>
        <p:nvSpPr>
          <p:cNvPr id="26" name="Rectangle 22"/>
          <p:cNvSpPr>
            <a:spLocks noChangeArrowheads="1"/>
          </p:cNvSpPr>
          <p:nvPr/>
        </p:nvSpPr>
        <p:spPr bwMode="auto">
          <a:xfrm>
            <a:off x="723332" y="5429264"/>
            <a:ext cx="3592971" cy="55399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量子限制斯塔克效应</a:t>
            </a:r>
            <a:endParaRPr lang="en-US" altLang="zh-CN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Quantum Confinement Stark</a:t>
            </a: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Effect)</a:t>
            </a: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0DD29338-E87C-4833-956D-D497D0060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z="1400" kern="1200">
                <a:solidFill>
                  <a:schemeClr val="bg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t>集成光电子学概论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B91234C-25C4-4FD2-B3A8-48FB077AAA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6EFF6-F6F6-48A4-8B6A-DDF075469E09}" type="slidenum">
              <a:rPr lang="zh-CN" altLang="en-US" smtClean="0"/>
              <a:pPr/>
              <a:t>56</a:t>
            </a:fld>
            <a:endParaRPr lang="zh-CN" altLang="en-US" dirty="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半导体光</a:t>
            </a: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电</a:t>
            </a: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)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子器件介绍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just"/>
            <a:r>
              <a:rPr lang="zh-CN" altLang="en-US" sz="2800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有源器件</a:t>
            </a:r>
          </a:p>
          <a:p>
            <a:pPr lvl="1" algn="just"/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发光二极管（</a:t>
            </a: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LED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）</a:t>
            </a:r>
          </a:p>
          <a:p>
            <a:pPr lvl="1" algn="just"/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半导体激光器（</a:t>
            </a: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LD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）</a:t>
            </a:r>
          </a:p>
          <a:p>
            <a:pPr lvl="1" algn="just"/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半导体光放大器（</a:t>
            </a: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SOA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）</a:t>
            </a:r>
          </a:p>
          <a:p>
            <a:pPr lvl="1" algn="just"/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半导体光调制器</a:t>
            </a:r>
          </a:p>
          <a:p>
            <a:pPr algn="just"/>
            <a:r>
              <a:rPr lang="zh-CN" altLang="en-US" sz="28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无源器件</a:t>
            </a:r>
          </a:p>
          <a:p>
            <a:pPr lvl="1" algn="just"/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光耦合器</a:t>
            </a:r>
          </a:p>
          <a:p>
            <a:pPr lvl="1" algn="just"/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复用</a:t>
            </a:r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/</a:t>
            </a: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解复用器</a:t>
            </a:r>
          </a:p>
          <a:p>
            <a:pPr lvl="1" algn="just"/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光开关等</a:t>
            </a:r>
          </a:p>
          <a:p>
            <a:pPr algn="just"/>
            <a:r>
              <a:rPr lang="zh-CN" altLang="en-US" sz="2800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单片光子集成器件</a:t>
            </a:r>
          </a:p>
          <a:p>
            <a:endParaRPr lang="zh-CN" altLang="en-US" dirty="0">
              <a:solidFill>
                <a:schemeClr val="bg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C74232D-FDBF-4C63-998F-803D1CB4ED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集成光电子学概论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A8CA870-BF42-479A-BB5F-A3B8A4E3AC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6EFF6-F6F6-48A4-8B6A-DDF075469E09}" type="slidenum">
              <a:rPr lang="zh-CN" altLang="en-US" smtClean="0"/>
              <a:pPr/>
              <a:t>57</a:t>
            </a:fld>
            <a:endParaRPr lang="zh-CN" altLang="en-US" dirty="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半导体光耦合器</a:t>
            </a:r>
          </a:p>
        </p:txBody>
      </p:sp>
      <p:sp>
        <p:nvSpPr>
          <p:cNvPr id="86042" name="Rectangle 2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grpSp>
        <p:nvGrpSpPr>
          <p:cNvPr id="86017" name="Group 1"/>
          <p:cNvGrpSpPr>
            <a:grpSpLocks noChangeAspect="1"/>
          </p:cNvGrpSpPr>
          <p:nvPr/>
        </p:nvGrpSpPr>
        <p:grpSpPr bwMode="auto">
          <a:xfrm>
            <a:off x="445726" y="2636912"/>
            <a:ext cx="8429088" cy="3214710"/>
            <a:chOff x="1814" y="8361"/>
            <a:chExt cx="6889" cy="2627"/>
          </a:xfrm>
        </p:grpSpPr>
        <p:sp>
          <p:nvSpPr>
            <p:cNvPr id="86041" name="AutoShape 25"/>
            <p:cNvSpPr>
              <a:spLocks noChangeAspect="1" noChangeArrowheads="1" noTextEdit="1"/>
            </p:cNvSpPr>
            <p:nvPr/>
          </p:nvSpPr>
          <p:spPr bwMode="auto">
            <a:xfrm>
              <a:off x="1814" y="8361"/>
              <a:ext cx="6889" cy="2627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040" name="Freeform 24"/>
            <p:cNvSpPr/>
            <p:nvPr/>
          </p:nvSpPr>
          <p:spPr bwMode="auto">
            <a:xfrm>
              <a:off x="2870" y="10002"/>
              <a:ext cx="663" cy="394"/>
            </a:xfrm>
            <a:custGeom>
              <a:avLst/>
              <a:gdLst/>
              <a:ahLst/>
              <a:cxnLst>
                <a:cxn ang="0">
                  <a:pos x="0" y="427"/>
                </a:cxn>
                <a:cxn ang="0">
                  <a:pos x="67" y="363"/>
                </a:cxn>
                <a:cxn ang="0">
                  <a:pos x="326" y="1"/>
                </a:cxn>
                <a:cxn ang="0">
                  <a:pos x="590" y="358"/>
                </a:cxn>
                <a:cxn ang="0">
                  <a:pos x="665" y="425"/>
                </a:cxn>
              </a:cxnLst>
              <a:rect l="0" t="0" r="r" b="b"/>
              <a:pathLst>
                <a:path w="665" h="434">
                  <a:moveTo>
                    <a:pt x="0" y="427"/>
                  </a:moveTo>
                  <a:cubicBezTo>
                    <a:pt x="11" y="416"/>
                    <a:pt x="13" y="434"/>
                    <a:pt x="67" y="363"/>
                  </a:cubicBezTo>
                  <a:cubicBezTo>
                    <a:pt x="121" y="292"/>
                    <a:pt x="239" y="2"/>
                    <a:pt x="326" y="1"/>
                  </a:cubicBezTo>
                  <a:cubicBezTo>
                    <a:pt x="413" y="0"/>
                    <a:pt x="533" y="287"/>
                    <a:pt x="590" y="358"/>
                  </a:cubicBezTo>
                  <a:cubicBezTo>
                    <a:pt x="647" y="429"/>
                    <a:pt x="649" y="411"/>
                    <a:pt x="665" y="425"/>
                  </a:cubicBezTo>
                </a:path>
              </a:pathLst>
            </a:custGeom>
            <a:noFill/>
            <a:ln w="9525">
              <a:solidFill>
                <a:srgbClr val="000000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039" name="Rectangle 23"/>
            <p:cNvSpPr>
              <a:spLocks noChangeArrowheads="1"/>
            </p:cNvSpPr>
            <p:nvPr/>
          </p:nvSpPr>
          <p:spPr bwMode="auto">
            <a:xfrm>
              <a:off x="2023" y="10002"/>
              <a:ext cx="2422" cy="394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038" name="Rectangle 22"/>
            <p:cNvSpPr>
              <a:spLocks noChangeArrowheads="1"/>
            </p:cNvSpPr>
            <p:nvPr/>
          </p:nvSpPr>
          <p:spPr bwMode="auto">
            <a:xfrm>
              <a:off x="2051" y="9261"/>
              <a:ext cx="2422" cy="394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037" name="Freeform 21"/>
            <p:cNvSpPr/>
            <p:nvPr/>
          </p:nvSpPr>
          <p:spPr bwMode="auto">
            <a:xfrm>
              <a:off x="2447" y="9358"/>
              <a:ext cx="419" cy="297"/>
            </a:xfrm>
            <a:custGeom>
              <a:avLst/>
              <a:gdLst/>
              <a:ahLst/>
              <a:cxnLst>
                <a:cxn ang="0">
                  <a:pos x="0" y="427"/>
                </a:cxn>
                <a:cxn ang="0">
                  <a:pos x="67" y="363"/>
                </a:cxn>
                <a:cxn ang="0">
                  <a:pos x="326" y="1"/>
                </a:cxn>
                <a:cxn ang="0">
                  <a:pos x="590" y="358"/>
                </a:cxn>
                <a:cxn ang="0">
                  <a:pos x="665" y="425"/>
                </a:cxn>
              </a:cxnLst>
              <a:rect l="0" t="0" r="r" b="b"/>
              <a:pathLst>
                <a:path w="665" h="434">
                  <a:moveTo>
                    <a:pt x="0" y="427"/>
                  </a:moveTo>
                  <a:cubicBezTo>
                    <a:pt x="11" y="416"/>
                    <a:pt x="13" y="434"/>
                    <a:pt x="67" y="363"/>
                  </a:cubicBezTo>
                  <a:cubicBezTo>
                    <a:pt x="121" y="292"/>
                    <a:pt x="239" y="2"/>
                    <a:pt x="326" y="1"/>
                  </a:cubicBezTo>
                  <a:cubicBezTo>
                    <a:pt x="413" y="0"/>
                    <a:pt x="533" y="287"/>
                    <a:pt x="590" y="358"/>
                  </a:cubicBezTo>
                  <a:cubicBezTo>
                    <a:pt x="647" y="429"/>
                    <a:pt x="649" y="411"/>
                    <a:pt x="665" y="425"/>
                  </a:cubicBezTo>
                </a:path>
              </a:pathLst>
            </a:custGeom>
            <a:noFill/>
            <a:ln w="9525">
              <a:solidFill>
                <a:srgbClr val="000000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036" name="Freeform 20"/>
            <p:cNvSpPr/>
            <p:nvPr/>
          </p:nvSpPr>
          <p:spPr bwMode="auto">
            <a:xfrm>
              <a:off x="3561" y="9360"/>
              <a:ext cx="419" cy="297"/>
            </a:xfrm>
            <a:custGeom>
              <a:avLst/>
              <a:gdLst/>
              <a:ahLst/>
              <a:cxnLst>
                <a:cxn ang="0">
                  <a:pos x="0" y="427"/>
                </a:cxn>
                <a:cxn ang="0">
                  <a:pos x="67" y="363"/>
                </a:cxn>
                <a:cxn ang="0">
                  <a:pos x="326" y="1"/>
                </a:cxn>
                <a:cxn ang="0">
                  <a:pos x="590" y="358"/>
                </a:cxn>
                <a:cxn ang="0">
                  <a:pos x="665" y="425"/>
                </a:cxn>
              </a:cxnLst>
              <a:rect l="0" t="0" r="r" b="b"/>
              <a:pathLst>
                <a:path w="665" h="434">
                  <a:moveTo>
                    <a:pt x="0" y="427"/>
                  </a:moveTo>
                  <a:cubicBezTo>
                    <a:pt x="11" y="416"/>
                    <a:pt x="13" y="434"/>
                    <a:pt x="67" y="363"/>
                  </a:cubicBezTo>
                  <a:cubicBezTo>
                    <a:pt x="121" y="292"/>
                    <a:pt x="239" y="2"/>
                    <a:pt x="326" y="1"/>
                  </a:cubicBezTo>
                  <a:cubicBezTo>
                    <a:pt x="413" y="0"/>
                    <a:pt x="533" y="287"/>
                    <a:pt x="590" y="358"/>
                  </a:cubicBezTo>
                  <a:cubicBezTo>
                    <a:pt x="647" y="429"/>
                    <a:pt x="649" y="411"/>
                    <a:pt x="665" y="425"/>
                  </a:cubicBezTo>
                </a:path>
              </a:pathLst>
            </a:custGeom>
            <a:noFill/>
            <a:ln w="9525">
              <a:solidFill>
                <a:srgbClr val="000000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035" name="Rectangle 19"/>
            <p:cNvSpPr>
              <a:spLocks noChangeArrowheads="1"/>
            </p:cNvSpPr>
            <p:nvPr/>
          </p:nvSpPr>
          <p:spPr bwMode="auto">
            <a:xfrm>
              <a:off x="2048" y="8570"/>
              <a:ext cx="2422" cy="394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034" name="Freeform 18"/>
            <p:cNvSpPr/>
            <p:nvPr/>
          </p:nvSpPr>
          <p:spPr bwMode="auto">
            <a:xfrm>
              <a:off x="2210" y="8746"/>
              <a:ext cx="325" cy="218"/>
            </a:xfrm>
            <a:custGeom>
              <a:avLst/>
              <a:gdLst/>
              <a:ahLst/>
              <a:cxnLst>
                <a:cxn ang="0">
                  <a:pos x="0" y="427"/>
                </a:cxn>
                <a:cxn ang="0">
                  <a:pos x="67" y="363"/>
                </a:cxn>
                <a:cxn ang="0">
                  <a:pos x="326" y="1"/>
                </a:cxn>
                <a:cxn ang="0">
                  <a:pos x="590" y="358"/>
                </a:cxn>
                <a:cxn ang="0">
                  <a:pos x="665" y="425"/>
                </a:cxn>
              </a:cxnLst>
              <a:rect l="0" t="0" r="r" b="b"/>
              <a:pathLst>
                <a:path w="665" h="434">
                  <a:moveTo>
                    <a:pt x="0" y="427"/>
                  </a:moveTo>
                  <a:cubicBezTo>
                    <a:pt x="11" y="416"/>
                    <a:pt x="13" y="434"/>
                    <a:pt x="67" y="363"/>
                  </a:cubicBezTo>
                  <a:cubicBezTo>
                    <a:pt x="121" y="292"/>
                    <a:pt x="239" y="2"/>
                    <a:pt x="326" y="1"/>
                  </a:cubicBezTo>
                  <a:cubicBezTo>
                    <a:pt x="413" y="0"/>
                    <a:pt x="533" y="287"/>
                    <a:pt x="590" y="358"/>
                  </a:cubicBezTo>
                  <a:cubicBezTo>
                    <a:pt x="647" y="429"/>
                    <a:pt x="649" y="411"/>
                    <a:pt x="665" y="425"/>
                  </a:cubicBezTo>
                </a:path>
              </a:pathLst>
            </a:custGeom>
            <a:noFill/>
            <a:ln w="9525">
              <a:solidFill>
                <a:srgbClr val="000000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033" name="Freeform 17"/>
            <p:cNvSpPr/>
            <p:nvPr/>
          </p:nvSpPr>
          <p:spPr bwMode="auto">
            <a:xfrm>
              <a:off x="2758" y="8746"/>
              <a:ext cx="325" cy="218"/>
            </a:xfrm>
            <a:custGeom>
              <a:avLst/>
              <a:gdLst/>
              <a:ahLst/>
              <a:cxnLst>
                <a:cxn ang="0">
                  <a:pos x="0" y="427"/>
                </a:cxn>
                <a:cxn ang="0">
                  <a:pos x="67" y="363"/>
                </a:cxn>
                <a:cxn ang="0">
                  <a:pos x="326" y="1"/>
                </a:cxn>
                <a:cxn ang="0">
                  <a:pos x="590" y="358"/>
                </a:cxn>
                <a:cxn ang="0">
                  <a:pos x="665" y="425"/>
                </a:cxn>
              </a:cxnLst>
              <a:rect l="0" t="0" r="r" b="b"/>
              <a:pathLst>
                <a:path w="665" h="434">
                  <a:moveTo>
                    <a:pt x="0" y="427"/>
                  </a:moveTo>
                  <a:cubicBezTo>
                    <a:pt x="11" y="416"/>
                    <a:pt x="13" y="434"/>
                    <a:pt x="67" y="363"/>
                  </a:cubicBezTo>
                  <a:cubicBezTo>
                    <a:pt x="121" y="292"/>
                    <a:pt x="239" y="2"/>
                    <a:pt x="326" y="1"/>
                  </a:cubicBezTo>
                  <a:cubicBezTo>
                    <a:pt x="413" y="0"/>
                    <a:pt x="533" y="287"/>
                    <a:pt x="590" y="358"/>
                  </a:cubicBezTo>
                  <a:cubicBezTo>
                    <a:pt x="647" y="429"/>
                    <a:pt x="649" y="411"/>
                    <a:pt x="665" y="425"/>
                  </a:cubicBezTo>
                </a:path>
              </a:pathLst>
            </a:custGeom>
            <a:noFill/>
            <a:ln w="9525">
              <a:solidFill>
                <a:srgbClr val="000000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032" name="Freeform 16"/>
            <p:cNvSpPr/>
            <p:nvPr/>
          </p:nvSpPr>
          <p:spPr bwMode="auto">
            <a:xfrm>
              <a:off x="3326" y="8746"/>
              <a:ext cx="325" cy="218"/>
            </a:xfrm>
            <a:custGeom>
              <a:avLst/>
              <a:gdLst/>
              <a:ahLst/>
              <a:cxnLst>
                <a:cxn ang="0">
                  <a:pos x="0" y="427"/>
                </a:cxn>
                <a:cxn ang="0">
                  <a:pos x="67" y="363"/>
                </a:cxn>
                <a:cxn ang="0">
                  <a:pos x="326" y="1"/>
                </a:cxn>
                <a:cxn ang="0">
                  <a:pos x="590" y="358"/>
                </a:cxn>
                <a:cxn ang="0">
                  <a:pos x="665" y="425"/>
                </a:cxn>
              </a:cxnLst>
              <a:rect l="0" t="0" r="r" b="b"/>
              <a:pathLst>
                <a:path w="665" h="434">
                  <a:moveTo>
                    <a:pt x="0" y="427"/>
                  </a:moveTo>
                  <a:cubicBezTo>
                    <a:pt x="11" y="416"/>
                    <a:pt x="13" y="434"/>
                    <a:pt x="67" y="363"/>
                  </a:cubicBezTo>
                  <a:cubicBezTo>
                    <a:pt x="121" y="292"/>
                    <a:pt x="239" y="2"/>
                    <a:pt x="326" y="1"/>
                  </a:cubicBezTo>
                  <a:cubicBezTo>
                    <a:pt x="413" y="0"/>
                    <a:pt x="533" y="287"/>
                    <a:pt x="590" y="358"/>
                  </a:cubicBezTo>
                  <a:cubicBezTo>
                    <a:pt x="647" y="429"/>
                    <a:pt x="649" y="411"/>
                    <a:pt x="665" y="425"/>
                  </a:cubicBezTo>
                </a:path>
              </a:pathLst>
            </a:custGeom>
            <a:noFill/>
            <a:ln w="9525">
              <a:solidFill>
                <a:srgbClr val="000000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031" name="Freeform 15"/>
            <p:cNvSpPr/>
            <p:nvPr/>
          </p:nvSpPr>
          <p:spPr bwMode="auto">
            <a:xfrm>
              <a:off x="3873" y="8746"/>
              <a:ext cx="325" cy="218"/>
            </a:xfrm>
            <a:custGeom>
              <a:avLst/>
              <a:gdLst/>
              <a:ahLst/>
              <a:cxnLst>
                <a:cxn ang="0">
                  <a:pos x="0" y="427"/>
                </a:cxn>
                <a:cxn ang="0">
                  <a:pos x="67" y="363"/>
                </a:cxn>
                <a:cxn ang="0">
                  <a:pos x="326" y="1"/>
                </a:cxn>
                <a:cxn ang="0">
                  <a:pos x="590" y="358"/>
                </a:cxn>
                <a:cxn ang="0">
                  <a:pos x="665" y="425"/>
                </a:cxn>
              </a:cxnLst>
              <a:rect l="0" t="0" r="r" b="b"/>
              <a:pathLst>
                <a:path w="665" h="434">
                  <a:moveTo>
                    <a:pt x="0" y="427"/>
                  </a:moveTo>
                  <a:cubicBezTo>
                    <a:pt x="11" y="416"/>
                    <a:pt x="13" y="434"/>
                    <a:pt x="67" y="363"/>
                  </a:cubicBezTo>
                  <a:cubicBezTo>
                    <a:pt x="121" y="292"/>
                    <a:pt x="239" y="2"/>
                    <a:pt x="326" y="1"/>
                  </a:cubicBezTo>
                  <a:cubicBezTo>
                    <a:pt x="413" y="0"/>
                    <a:pt x="533" y="287"/>
                    <a:pt x="590" y="358"/>
                  </a:cubicBezTo>
                  <a:cubicBezTo>
                    <a:pt x="647" y="429"/>
                    <a:pt x="649" y="411"/>
                    <a:pt x="665" y="425"/>
                  </a:cubicBezTo>
                </a:path>
              </a:pathLst>
            </a:custGeom>
            <a:noFill/>
            <a:ln w="9525">
              <a:solidFill>
                <a:srgbClr val="000000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030" name="AutoShape 14"/>
            <p:cNvSpPr>
              <a:spLocks noChangeShapeType="1"/>
            </p:cNvSpPr>
            <p:nvPr/>
          </p:nvSpPr>
          <p:spPr bwMode="auto">
            <a:xfrm>
              <a:off x="5368" y="9656"/>
              <a:ext cx="365" cy="1"/>
            </a:xfrm>
            <a:prstGeom prst="straightConnector1">
              <a:avLst/>
            </a:prstGeom>
            <a:noFill/>
            <a:ln w="15875">
              <a:solidFill>
                <a:srgbClr val="FFFFFF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029" name="AutoShape 13"/>
            <p:cNvSpPr>
              <a:spLocks noChangeArrowheads="1"/>
            </p:cNvSpPr>
            <p:nvPr/>
          </p:nvSpPr>
          <p:spPr bwMode="auto">
            <a:xfrm>
              <a:off x="6056" y="8695"/>
              <a:ext cx="706" cy="678"/>
            </a:xfrm>
            <a:prstGeom prst="cube">
              <a:avLst>
                <a:gd name="adj" fmla="val 78708"/>
              </a:avLst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028" name="AutoShape 12"/>
            <p:cNvSpPr>
              <a:spLocks noChangeArrowheads="1"/>
            </p:cNvSpPr>
            <p:nvPr/>
          </p:nvSpPr>
          <p:spPr bwMode="auto">
            <a:xfrm>
              <a:off x="6565" y="8695"/>
              <a:ext cx="706" cy="678"/>
            </a:xfrm>
            <a:prstGeom prst="cube">
              <a:avLst>
                <a:gd name="adj" fmla="val 78708"/>
              </a:avLst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027" name="AutoShape 11"/>
            <p:cNvSpPr>
              <a:spLocks noChangeArrowheads="1"/>
            </p:cNvSpPr>
            <p:nvPr/>
          </p:nvSpPr>
          <p:spPr bwMode="auto">
            <a:xfrm>
              <a:off x="7050" y="8693"/>
              <a:ext cx="706" cy="678"/>
            </a:xfrm>
            <a:prstGeom prst="cube">
              <a:avLst>
                <a:gd name="adj" fmla="val 78708"/>
              </a:avLst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026" name="AutoShape 10"/>
            <p:cNvSpPr>
              <a:spLocks noChangeArrowheads="1"/>
            </p:cNvSpPr>
            <p:nvPr/>
          </p:nvSpPr>
          <p:spPr bwMode="auto">
            <a:xfrm>
              <a:off x="7572" y="8695"/>
              <a:ext cx="706" cy="678"/>
            </a:xfrm>
            <a:prstGeom prst="cube">
              <a:avLst>
                <a:gd name="adj" fmla="val 78708"/>
              </a:avLst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025" name="AutoShape 9"/>
            <p:cNvSpPr>
              <a:spLocks noChangeArrowheads="1"/>
            </p:cNvSpPr>
            <p:nvPr/>
          </p:nvSpPr>
          <p:spPr bwMode="auto">
            <a:xfrm>
              <a:off x="5522" y="9224"/>
              <a:ext cx="2220" cy="680"/>
            </a:xfrm>
            <a:prstGeom prst="cube">
              <a:avLst>
                <a:gd name="adj" fmla="val 78708"/>
              </a:avLst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024" name="AutoShape 8"/>
            <p:cNvSpPr>
              <a:spLocks noChangeArrowheads="1"/>
            </p:cNvSpPr>
            <p:nvPr/>
          </p:nvSpPr>
          <p:spPr bwMode="auto">
            <a:xfrm>
              <a:off x="5750" y="9763"/>
              <a:ext cx="814" cy="625"/>
            </a:xfrm>
            <a:prstGeom prst="cube">
              <a:avLst>
                <a:gd name="adj" fmla="val 78708"/>
              </a:avLst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023" name="AutoShape 7"/>
            <p:cNvSpPr>
              <a:spLocks noChangeShapeType="1"/>
            </p:cNvSpPr>
            <p:nvPr/>
          </p:nvSpPr>
          <p:spPr bwMode="auto">
            <a:xfrm>
              <a:off x="6229" y="9762"/>
              <a:ext cx="322" cy="1"/>
            </a:xfrm>
            <a:prstGeom prst="straightConnector1">
              <a:avLst/>
            </a:prstGeom>
            <a:noFill/>
            <a:ln w="25400">
              <a:solidFill>
                <a:srgbClr val="FFFFFF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022" name="AutoShape 6"/>
            <p:cNvSpPr>
              <a:spLocks noChangeShapeType="1"/>
            </p:cNvSpPr>
            <p:nvPr/>
          </p:nvSpPr>
          <p:spPr bwMode="auto">
            <a:xfrm flipH="1">
              <a:off x="7581" y="9225"/>
              <a:ext cx="172" cy="1"/>
            </a:xfrm>
            <a:prstGeom prst="straightConnector1">
              <a:avLst/>
            </a:prstGeom>
            <a:noFill/>
            <a:ln w="15875">
              <a:solidFill>
                <a:srgbClr val="FFFFFF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021" name="AutoShape 5"/>
            <p:cNvSpPr>
              <a:spLocks noChangeShapeType="1"/>
            </p:cNvSpPr>
            <p:nvPr/>
          </p:nvSpPr>
          <p:spPr bwMode="auto">
            <a:xfrm flipH="1">
              <a:off x="6071" y="9222"/>
              <a:ext cx="172" cy="1"/>
            </a:xfrm>
            <a:prstGeom prst="straightConnector1">
              <a:avLst/>
            </a:prstGeom>
            <a:noFill/>
            <a:ln w="15875">
              <a:solidFill>
                <a:srgbClr val="FFFFFF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020" name="AutoShape 4"/>
            <p:cNvSpPr>
              <a:spLocks noChangeShapeType="1"/>
            </p:cNvSpPr>
            <p:nvPr/>
          </p:nvSpPr>
          <p:spPr bwMode="auto">
            <a:xfrm flipH="1">
              <a:off x="6577" y="9224"/>
              <a:ext cx="172" cy="1"/>
            </a:xfrm>
            <a:prstGeom prst="straightConnector1">
              <a:avLst/>
            </a:prstGeom>
            <a:noFill/>
            <a:ln w="15875">
              <a:solidFill>
                <a:srgbClr val="FFFFFF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019" name="AutoShape 3"/>
            <p:cNvSpPr>
              <a:spLocks noChangeShapeType="1"/>
            </p:cNvSpPr>
            <p:nvPr/>
          </p:nvSpPr>
          <p:spPr bwMode="auto">
            <a:xfrm flipH="1">
              <a:off x="7071" y="9221"/>
              <a:ext cx="172" cy="1"/>
            </a:xfrm>
            <a:prstGeom prst="straightConnector1">
              <a:avLst/>
            </a:prstGeom>
            <a:noFill/>
            <a:ln w="15875">
              <a:solidFill>
                <a:srgbClr val="FFFFFF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018" name="AutoShape 2"/>
            <p:cNvSpPr>
              <a:spLocks noChangeShapeType="1"/>
            </p:cNvSpPr>
            <p:nvPr/>
          </p:nvSpPr>
          <p:spPr bwMode="auto">
            <a:xfrm>
              <a:off x="7736" y="9237"/>
              <a:ext cx="1" cy="144"/>
            </a:xfrm>
            <a:prstGeom prst="straightConnector1">
              <a:avLst/>
            </a:prstGeom>
            <a:noFill/>
            <a:ln w="25400">
              <a:solidFill>
                <a:srgbClr val="BFBFBF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38" name="AutoShape 4"/>
          <p:cNvSpPr>
            <a:spLocks noChangeShapeType="1"/>
          </p:cNvSpPr>
          <p:nvPr/>
        </p:nvSpPr>
        <p:spPr bwMode="auto">
          <a:xfrm flipH="1">
            <a:off x="5676016" y="3684591"/>
            <a:ext cx="210452" cy="1224"/>
          </a:xfrm>
          <a:prstGeom prst="straightConnector1">
            <a:avLst/>
          </a:prstGeom>
          <a:noFill/>
          <a:ln w="15875">
            <a:solidFill>
              <a:srgbClr val="FFFFFF"/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9" name="AutoShape 4"/>
          <p:cNvSpPr>
            <a:spLocks noChangeShapeType="1"/>
          </p:cNvSpPr>
          <p:nvPr/>
        </p:nvSpPr>
        <p:spPr bwMode="auto">
          <a:xfrm flipH="1">
            <a:off x="6880945" y="3684591"/>
            <a:ext cx="210452" cy="1224"/>
          </a:xfrm>
          <a:prstGeom prst="straightConnector1">
            <a:avLst/>
          </a:prstGeom>
          <a:noFill/>
          <a:ln w="15875">
            <a:solidFill>
              <a:srgbClr val="FFFFFF"/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2246900" y="1955036"/>
            <a:ext cx="4637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Multi-Mode Interference Coupler (MMI)</a:t>
            </a:r>
            <a:endParaRPr lang="zh-CN" alt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右箭头 41"/>
          <p:cNvSpPr/>
          <p:nvPr/>
        </p:nvSpPr>
        <p:spPr>
          <a:xfrm>
            <a:off x="3841740" y="3136896"/>
            <a:ext cx="1935189" cy="10953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右箭头 42"/>
          <p:cNvSpPr/>
          <p:nvPr/>
        </p:nvSpPr>
        <p:spPr>
          <a:xfrm>
            <a:off x="3805228" y="3903669"/>
            <a:ext cx="1314468" cy="1460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右箭头 43"/>
          <p:cNvSpPr/>
          <p:nvPr/>
        </p:nvSpPr>
        <p:spPr>
          <a:xfrm>
            <a:off x="3768715" y="4816494"/>
            <a:ext cx="1424006" cy="1460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页脚占位符 1">
            <a:extLst>
              <a:ext uri="{FF2B5EF4-FFF2-40B4-BE49-F238E27FC236}">
                <a16:creationId xmlns:a16="http://schemas.microsoft.com/office/drawing/2014/main" id="{F9966D2F-4789-46A7-A80A-E675FB6C4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集成光电子学概论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E6F650C8-9307-4701-A05D-AEBD67C03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6EFF6-F6F6-48A4-8B6A-DDF075469E09}" type="slidenum">
              <a:rPr lang="zh-CN" altLang="en-US" smtClean="0"/>
              <a:pPr/>
              <a:t>58</a:t>
            </a:fld>
            <a:endParaRPr lang="zh-CN" altLang="en-US" dirty="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复用</a:t>
            </a:r>
            <a:r>
              <a:rPr lang="en-US" altLang="zh-CN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/</a:t>
            </a:r>
            <a:r>
              <a:rPr lang="zh-CN" altLang="en-US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解复用器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多层介质膜滤波器制作的复用</a:t>
            </a: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/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解复用器</a:t>
            </a: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曲面平面光栅</a:t>
            </a: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(Curved Planar Grating, CPG)</a:t>
            </a: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阵列波导光栅</a:t>
            </a: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(Arrayed Waveguide Grating, AWG)</a:t>
            </a: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复用</a:t>
            </a: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/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解复用器还可以制成光上下话路复用器和光交叉互联器件，用于</a:t>
            </a: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WDM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网络</a:t>
            </a:r>
          </a:p>
          <a:p>
            <a:endParaRPr lang="zh-CN" altLang="en-US" dirty="0">
              <a:solidFill>
                <a:schemeClr val="bg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B5761D6-F9C7-4F76-BDB0-656689A50F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集成光电子学概论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907562F-4A15-4F39-A85C-EAB4CB14D6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6EFF6-F6F6-48A4-8B6A-DDF075469E09}" type="slidenum">
              <a:rPr lang="zh-CN" altLang="en-US" smtClean="0"/>
              <a:pPr/>
              <a:t>59</a:t>
            </a:fld>
            <a:endParaRPr lang="zh-CN" alt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半导体光</a:t>
            </a: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电</a:t>
            </a: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)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子器件材料的基本性质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362492"/>
          </a:xfrm>
        </p:spPr>
        <p:txBody>
          <a:bodyPr>
            <a:norm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半导体材料的光学特性</a:t>
            </a:r>
          </a:p>
          <a:p>
            <a:pPr lvl="1"/>
            <a:endParaRPr lang="en-US" altLang="zh-CN" sz="2400" dirty="0">
              <a:solidFill>
                <a:schemeClr val="bg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lvl="1"/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中心荧光波长</a:t>
            </a:r>
          </a:p>
          <a:p>
            <a:pPr lvl="1"/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测试方法：（变温）光致荧光谱（</a:t>
            </a: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PL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谱）</a:t>
            </a:r>
            <a:endParaRPr lang="en-US" altLang="zh-CN" sz="2400" dirty="0">
              <a:solidFill>
                <a:schemeClr val="bg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lvl="1"/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测试结果：获取禁带宽度信息</a:t>
            </a:r>
          </a:p>
          <a:p>
            <a:endParaRPr lang="en-US" altLang="zh-CN" sz="2800" b="1" dirty="0">
              <a:solidFill>
                <a:schemeClr val="bg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endParaRPr lang="zh-CN" altLang="en-US" dirty="0">
              <a:solidFill>
                <a:schemeClr val="bg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grpSp>
        <p:nvGrpSpPr>
          <p:cNvPr id="48" name="组合 47"/>
          <p:cNvGrpSpPr/>
          <p:nvPr/>
        </p:nvGrpSpPr>
        <p:grpSpPr>
          <a:xfrm>
            <a:off x="925252" y="4346520"/>
            <a:ext cx="3286708" cy="1890792"/>
            <a:chOff x="457200" y="4319808"/>
            <a:chExt cx="3286708" cy="1890792"/>
          </a:xfrm>
        </p:grpSpPr>
        <p:grpSp>
          <p:nvGrpSpPr>
            <p:cNvPr id="14" name="组合 13"/>
            <p:cNvGrpSpPr/>
            <p:nvPr/>
          </p:nvGrpSpPr>
          <p:grpSpPr>
            <a:xfrm>
              <a:off x="935596" y="4655269"/>
              <a:ext cx="2808312" cy="1222003"/>
              <a:chOff x="719572" y="4115209"/>
              <a:chExt cx="2808312" cy="1222003"/>
            </a:xfrm>
          </p:grpSpPr>
          <p:cxnSp>
            <p:nvCxnSpPr>
              <p:cNvPr id="5" name="直线连接符 4"/>
              <p:cNvCxnSpPr/>
              <p:nvPr/>
            </p:nvCxnSpPr>
            <p:spPr>
              <a:xfrm>
                <a:off x="719572" y="5337212"/>
                <a:ext cx="2808312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" name="矩形 5"/>
              <p:cNvSpPr/>
              <p:nvPr/>
            </p:nvSpPr>
            <p:spPr>
              <a:xfrm>
                <a:off x="1385646" y="5121188"/>
                <a:ext cx="1458162" cy="216024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cxnSp>
            <p:nvCxnSpPr>
              <p:cNvPr id="8" name="直线箭头连接符 7"/>
              <p:cNvCxnSpPr/>
              <p:nvPr/>
            </p:nvCxnSpPr>
            <p:spPr>
              <a:xfrm>
                <a:off x="971600" y="4115209"/>
                <a:ext cx="1116124" cy="96997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直线箭头连接符 8"/>
              <p:cNvCxnSpPr/>
              <p:nvPr/>
            </p:nvCxnSpPr>
            <p:spPr>
              <a:xfrm flipV="1">
                <a:off x="2123728" y="4115209"/>
                <a:ext cx="1008112" cy="96997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右箭头 11"/>
              <p:cNvSpPr/>
              <p:nvPr/>
            </p:nvSpPr>
            <p:spPr>
              <a:xfrm rot="16200000">
                <a:off x="1692418" y="4459847"/>
                <a:ext cx="840623" cy="194026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sp>
          <p:nvSpPr>
            <p:cNvPr id="15" name="文本框 14"/>
            <p:cNvSpPr txBox="1"/>
            <p:nvPr/>
          </p:nvSpPr>
          <p:spPr>
            <a:xfrm>
              <a:off x="457200" y="4770924"/>
              <a:ext cx="12961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dirty="0">
                  <a:solidFill>
                    <a:schemeClr val="bg1"/>
                  </a:solidFill>
                </a:rPr>
                <a:t>Pump</a:t>
              </a:r>
              <a:r>
                <a:rPr kumimoji="1" lang="zh-CN" altLang="en-US" dirty="0">
                  <a:solidFill>
                    <a:schemeClr val="bg1"/>
                  </a:solidFill>
                </a:rPr>
                <a:t> </a:t>
              </a:r>
              <a:r>
                <a:rPr kumimoji="1" lang="en-US" altLang="zh-CN" dirty="0">
                  <a:solidFill>
                    <a:schemeClr val="bg1"/>
                  </a:solidFill>
                </a:rPr>
                <a:t>laser</a:t>
              </a:r>
              <a:endParaRPr kumimoji="1"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1727684" y="5841268"/>
              <a:ext cx="1594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dirty="0">
                  <a:solidFill>
                    <a:schemeClr val="bg1"/>
                  </a:solidFill>
                </a:rPr>
                <a:t>Test</a:t>
              </a:r>
              <a:r>
                <a:rPr kumimoji="1" lang="zh-CN" altLang="en-US" dirty="0">
                  <a:solidFill>
                    <a:schemeClr val="bg1"/>
                  </a:solidFill>
                </a:rPr>
                <a:t> </a:t>
              </a:r>
              <a:r>
                <a:rPr kumimoji="1" lang="en-US" altLang="zh-CN" dirty="0">
                  <a:solidFill>
                    <a:schemeClr val="bg1"/>
                  </a:solidFill>
                </a:rPr>
                <a:t>material</a:t>
              </a:r>
              <a:endParaRPr kumimoji="1"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1609328" y="4319808"/>
              <a:ext cx="14505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spectrometer</a:t>
              </a:r>
              <a:endParaRPr kumimoji="1" lang="zh-CN" altLang="en-US" dirty="0"/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5058054" y="4334626"/>
            <a:ext cx="3078342" cy="1830678"/>
            <a:chOff x="5040052" y="4149080"/>
            <a:chExt cx="3078342" cy="1830678"/>
          </a:xfrm>
        </p:grpSpPr>
        <p:cxnSp>
          <p:nvCxnSpPr>
            <p:cNvPr id="19" name="直线连接符 18"/>
            <p:cNvCxnSpPr/>
            <p:nvPr/>
          </p:nvCxnSpPr>
          <p:spPr>
            <a:xfrm>
              <a:off x="5328084" y="4509120"/>
              <a:ext cx="2052228" cy="0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线连接符 19"/>
            <p:cNvCxnSpPr/>
            <p:nvPr/>
          </p:nvCxnSpPr>
          <p:spPr>
            <a:xfrm>
              <a:off x="5328084" y="5857206"/>
              <a:ext cx="2052228" cy="0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线箭头连接符 26"/>
            <p:cNvCxnSpPr/>
            <p:nvPr/>
          </p:nvCxnSpPr>
          <p:spPr>
            <a:xfrm flipV="1">
              <a:off x="7200292" y="4545124"/>
              <a:ext cx="0" cy="1332148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线箭头连接符 29"/>
            <p:cNvCxnSpPr/>
            <p:nvPr/>
          </p:nvCxnSpPr>
          <p:spPr>
            <a:xfrm flipV="1">
              <a:off x="5544108" y="4185084"/>
              <a:ext cx="0" cy="167212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线连接符 32"/>
            <p:cNvCxnSpPr/>
            <p:nvPr/>
          </p:nvCxnSpPr>
          <p:spPr>
            <a:xfrm>
              <a:off x="5328084" y="4149080"/>
              <a:ext cx="720080" cy="0"/>
            </a:xfrm>
            <a:prstGeom prst="line">
              <a:avLst/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5" name="直线箭头连接符 34"/>
            <p:cNvCxnSpPr/>
            <p:nvPr/>
          </p:nvCxnSpPr>
          <p:spPr>
            <a:xfrm>
              <a:off x="5652120" y="4185084"/>
              <a:ext cx="396044" cy="32403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线箭头连接符 36"/>
            <p:cNvCxnSpPr/>
            <p:nvPr/>
          </p:nvCxnSpPr>
          <p:spPr>
            <a:xfrm>
              <a:off x="6120172" y="4545124"/>
              <a:ext cx="0" cy="12961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文本框 37"/>
            <p:cNvSpPr txBox="1"/>
            <p:nvPr/>
          </p:nvSpPr>
          <p:spPr>
            <a:xfrm>
              <a:off x="7200292" y="4977172"/>
              <a:ext cx="6120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dirty="0" err="1">
                  <a:solidFill>
                    <a:schemeClr val="bg1"/>
                  </a:solidFill>
                </a:rPr>
                <a:t>Eg</a:t>
              </a:r>
              <a:endParaRPr kumimoji="1" lang="zh-CN" altLang="en-US" dirty="0">
                <a:solidFill>
                  <a:schemeClr val="bg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文本框 38"/>
                <p:cNvSpPr txBox="1"/>
                <p:nvPr/>
              </p:nvSpPr>
              <p:spPr>
                <a:xfrm>
                  <a:off x="5040052" y="4887845"/>
                  <a:ext cx="61206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sSub>
                          <m:sSubPr>
                            <m:ctrlPr>
                              <a:rPr kumimoji="1"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dirty="0"/>
                </a:p>
              </p:txBody>
            </p:sp>
          </mc:Choice>
          <mc:Fallback xmlns="">
            <p:sp>
              <p:nvSpPr>
                <p:cNvPr id="39" name="文本框 3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40052" y="4887845"/>
                  <a:ext cx="612068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文本框 39"/>
                <p:cNvSpPr txBox="1"/>
                <p:nvPr/>
              </p:nvSpPr>
              <p:spPr>
                <a:xfrm>
                  <a:off x="6056522" y="4983260"/>
                  <a:ext cx="61206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dirty="0"/>
                </a:p>
              </p:txBody>
            </p:sp>
          </mc:Choice>
          <mc:Fallback xmlns="">
            <p:sp>
              <p:nvSpPr>
                <p:cNvPr id="40" name="文本框 3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56522" y="4983260"/>
                  <a:ext cx="612068" cy="369332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  <a:endParaRPr lang="zh-CN" altLang="en-US">
                    <a:noFill/>
                  </a:endParaRPr>
                </a:p>
              </p:txBody>
            </p:sp>
          </mc:Fallback>
        </mc:AlternateContent>
        <p:sp>
          <p:nvSpPr>
            <p:cNvPr id="45" name="文本框 44"/>
            <p:cNvSpPr txBox="1"/>
            <p:nvPr/>
          </p:nvSpPr>
          <p:spPr>
            <a:xfrm>
              <a:off x="7506326" y="4281804"/>
              <a:ext cx="6120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dirty="0" err="1">
                  <a:solidFill>
                    <a:schemeClr val="bg1"/>
                  </a:solidFill>
                </a:rPr>
                <a:t>Ec</a:t>
              </a:r>
              <a:endParaRPr kumimoji="1"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46" name="文本框 45"/>
            <p:cNvSpPr txBox="1"/>
            <p:nvPr/>
          </p:nvSpPr>
          <p:spPr>
            <a:xfrm>
              <a:off x="7506326" y="5610426"/>
              <a:ext cx="6120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dirty="0" err="1">
                  <a:solidFill>
                    <a:schemeClr val="bg1"/>
                  </a:solidFill>
                </a:rPr>
                <a:t>Ev</a:t>
              </a:r>
              <a:endParaRPr kumimoji="1" lang="zh-CN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E0404D8-5409-4D8F-B912-1F6E67592C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集成光电子学概论</a:t>
            </a:r>
            <a:endParaRPr lang="zh-CN" altLang="en-US" dirty="0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C72A140-77E0-4A13-A8C1-B400372EE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6EFF6-F6F6-48A4-8B6A-DDF075469E09}" type="slidenum">
              <a:rPr lang="zh-CN" altLang="en-US" smtClean="0"/>
              <a:pPr/>
              <a:t>6</a:t>
            </a:fld>
            <a:endParaRPr lang="zh-CN" altLang="en-US" dirty="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复用</a:t>
            </a:r>
            <a:r>
              <a:rPr lang="en-US" altLang="zh-CN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/</a:t>
            </a:r>
            <a:r>
              <a:rPr lang="zh-CN" altLang="en-US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解复用器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buNone/>
            </a:pP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多层介质膜滤波器</a:t>
            </a:r>
            <a:endParaRPr lang="en-US" altLang="zh-CN" dirty="0">
              <a:solidFill>
                <a:schemeClr val="bg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>
              <a:buNone/>
            </a:pPr>
            <a:endParaRPr lang="en-US" altLang="zh-CN" dirty="0">
              <a:solidFill>
                <a:schemeClr val="bg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>
              <a:buNone/>
            </a:pP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用途：</a:t>
            </a:r>
          </a:p>
          <a:p>
            <a:pPr lvl="1"/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噪声过滤</a:t>
            </a:r>
          </a:p>
          <a:p>
            <a:pPr lvl="1"/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EDFA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增益平坦化</a:t>
            </a:r>
          </a:p>
          <a:p>
            <a:pPr lvl="1"/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复用与解复用器件</a:t>
            </a:r>
          </a:p>
          <a:p>
            <a:pPr lvl="1"/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端面抗反或高反膜</a:t>
            </a:r>
          </a:p>
          <a:p>
            <a:endParaRPr lang="zh-CN" altLang="en-US" dirty="0">
              <a:solidFill>
                <a:schemeClr val="bg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6" name="Picture 9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3987792" y="1530324"/>
            <a:ext cx="4851013" cy="33957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4718052" y="5072085"/>
            <a:ext cx="3687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</a:rPr>
              <a:t>多层介质膜滤波器透射谱</a:t>
            </a: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D3954AFA-F08F-4791-8828-F5C2B32367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集成光电子学概论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D1FE6ED-C1A4-427D-8B48-730D526530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6EFF6-F6F6-48A4-8B6A-DDF075469E09}" type="slidenum">
              <a:rPr lang="zh-CN" altLang="en-US" smtClean="0"/>
              <a:pPr/>
              <a:t>60</a:t>
            </a:fld>
            <a:endParaRPr lang="zh-CN" altLang="en-US" dirty="0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99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73005" y="1269167"/>
            <a:ext cx="3760840" cy="30117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827591" y="1086602"/>
            <a:ext cx="3951279" cy="33149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636811" y="3191870"/>
            <a:ext cx="3833865" cy="34414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复用</a:t>
            </a:r>
            <a:r>
              <a:rPr lang="en-US" altLang="zh-CN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/</a:t>
            </a:r>
            <a:r>
              <a:rPr lang="zh-CN" altLang="en-US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解复用器</a:t>
            </a: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4D85989-723D-41D5-AD45-33CE71903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集成光电子学概论</a:t>
            </a:r>
            <a:endParaRPr lang="zh-CN" altLang="en-US" dirty="0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19285EA-5691-4ED4-AE0F-969331D0A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6EFF6-F6F6-48A4-8B6A-DDF075469E09}" type="slidenum">
              <a:rPr lang="zh-CN" altLang="en-US" smtClean="0"/>
              <a:pPr/>
              <a:t>61</a:t>
            </a:fld>
            <a:endParaRPr lang="zh-CN" altLang="en-US" dirty="0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半导体光开关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WDM</a:t>
            </a:r>
            <a:r>
              <a:rPr lang="zh-CN" altLang="en-US" sz="2800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光纤网络系统中的关键器件</a:t>
            </a:r>
          </a:p>
          <a:p>
            <a:pPr lvl="1"/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光上下话路复用</a:t>
            </a:r>
          </a:p>
          <a:p>
            <a:pPr lvl="1"/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光交叉互联</a:t>
            </a:r>
          </a:p>
          <a:p>
            <a:r>
              <a:rPr lang="zh-CN" altLang="en-US" sz="2800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与调制器的区别</a:t>
            </a:r>
          </a:p>
          <a:p>
            <a:r>
              <a:rPr lang="zh-CN" altLang="en-US" sz="2800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分类</a:t>
            </a:r>
          </a:p>
          <a:p>
            <a:pPr lvl="1"/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热光开关</a:t>
            </a:r>
          </a:p>
          <a:p>
            <a:pPr lvl="1"/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M-Z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型电光开关</a:t>
            </a:r>
          </a:p>
          <a:p>
            <a:pPr lvl="1"/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基于</a:t>
            </a: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SOA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的光开关</a:t>
            </a:r>
          </a:p>
          <a:p>
            <a:pPr lvl="1"/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基于微光机电系统（</a:t>
            </a: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MOEMS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）的光开关</a:t>
            </a:r>
          </a:p>
          <a:p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半导体光开关的最大挑战是串扰</a:t>
            </a: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(&gt;60dB)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！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8C9E083-659D-4A58-8CFE-0B016B27EC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集成光电子学概论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9FF3939-9ED1-44E7-838D-54B214B47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6EFF6-F6F6-48A4-8B6A-DDF075469E09}" type="slidenum">
              <a:rPr lang="zh-CN" altLang="en-US" smtClean="0"/>
              <a:pPr/>
              <a:t>62</a:t>
            </a:fld>
            <a:endParaRPr lang="zh-CN" altLang="en-US" dirty="0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半导体光</a:t>
            </a:r>
            <a:r>
              <a:rPr lang="en-US" altLang="zh-CN" b="1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</a:t>
            </a:r>
            <a:r>
              <a:rPr lang="zh-CN" altLang="en-US" b="1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电</a:t>
            </a:r>
            <a:r>
              <a:rPr lang="en-US" altLang="zh-CN" b="1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)</a:t>
            </a:r>
            <a:r>
              <a:rPr lang="zh-CN" altLang="en-US" b="1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子器件介绍</a:t>
            </a:r>
            <a:endParaRPr lang="zh-CN" altLang="en-US">
              <a:solidFill>
                <a:schemeClr val="bg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just"/>
            <a:r>
              <a:rPr lang="zh-CN" altLang="en-US" sz="2800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有源器件</a:t>
            </a:r>
          </a:p>
          <a:p>
            <a:pPr lvl="1" algn="just"/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发光二极管（</a:t>
            </a: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LED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）</a:t>
            </a:r>
          </a:p>
          <a:p>
            <a:pPr lvl="1" algn="just"/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半导体激光器（</a:t>
            </a: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LD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）</a:t>
            </a:r>
          </a:p>
          <a:p>
            <a:pPr lvl="1" algn="just"/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半导体光放大器（</a:t>
            </a: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SOA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）</a:t>
            </a:r>
          </a:p>
          <a:p>
            <a:pPr lvl="1" algn="just"/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半导体光调制器</a:t>
            </a:r>
            <a:endParaRPr lang="en-US" altLang="zh-CN" sz="2400" dirty="0">
              <a:solidFill>
                <a:schemeClr val="bg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lvl="1" algn="just"/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光开关等</a:t>
            </a:r>
          </a:p>
          <a:p>
            <a:pPr algn="just"/>
            <a:r>
              <a:rPr lang="zh-CN" altLang="en-US" sz="2800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无源器件</a:t>
            </a:r>
          </a:p>
          <a:p>
            <a:pPr lvl="1" algn="just"/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光耦合器</a:t>
            </a:r>
          </a:p>
          <a:p>
            <a:pPr lvl="1" algn="just"/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复用</a:t>
            </a: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/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解复用器</a:t>
            </a:r>
          </a:p>
          <a:p>
            <a:pPr algn="just"/>
            <a:r>
              <a:rPr lang="zh-CN" altLang="en-US" sz="28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单片光子集成器件</a:t>
            </a:r>
          </a:p>
          <a:p>
            <a:endParaRPr lang="zh-CN" altLang="en-US" dirty="0">
              <a:solidFill>
                <a:schemeClr val="bg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7AA3D1E-F41B-40FA-A560-E108A41804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集成光电子学概论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3B0EA0E-4E8D-4998-9500-F9E575B1D3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6EFF6-F6F6-48A4-8B6A-DDF075469E09}" type="slidenum">
              <a:rPr lang="zh-CN" altLang="en-US" smtClean="0"/>
              <a:pPr/>
              <a:t>63</a:t>
            </a:fld>
            <a:endParaRPr lang="zh-CN" altLang="en-US" dirty="0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有关集成的几个概念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800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集成光学</a:t>
            </a:r>
            <a:r>
              <a:rPr lang="en-US" altLang="zh-CN" sz="2800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(integrated optics)</a:t>
            </a:r>
          </a:p>
          <a:p>
            <a:pPr lvl="1"/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主要指透镜、平面镜等光学器件进行集成</a:t>
            </a:r>
          </a:p>
          <a:p>
            <a:pPr lvl="1"/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MOEMS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实际上就是一种集成光学系统</a:t>
            </a:r>
          </a:p>
          <a:p>
            <a:r>
              <a:rPr lang="zh-CN" altLang="en-US" sz="2800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光电子集成回路</a:t>
            </a:r>
            <a:r>
              <a:rPr lang="en-US" altLang="zh-CN" sz="2800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(optoelectronic integrated circuit, OEIC)</a:t>
            </a:r>
          </a:p>
          <a:p>
            <a:pPr lvl="1"/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将光子器件和驱动电路集成在一个基片上</a:t>
            </a:r>
          </a:p>
          <a:p>
            <a:r>
              <a:rPr lang="zh-CN" altLang="en-US" sz="2800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光子集成（</a:t>
            </a:r>
            <a:r>
              <a:rPr lang="en-US" altLang="zh-CN" sz="2800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PIC</a:t>
            </a:r>
            <a:r>
              <a:rPr lang="zh-CN" altLang="en-US" sz="2800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）</a:t>
            </a:r>
          </a:p>
          <a:p>
            <a:pPr lvl="1"/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基于半导体材料的光电子器件的集成</a:t>
            </a:r>
          </a:p>
          <a:p>
            <a:endParaRPr lang="zh-CN" altLang="en-US" dirty="0">
              <a:solidFill>
                <a:schemeClr val="bg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FA90023-872E-48D0-A336-DC02AED174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集成光电子学概论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92F4CD1-020C-49FC-B0BC-62B3A27D5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6EFF6-F6F6-48A4-8B6A-DDF075469E09}" type="slidenum">
              <a:rPr lang="zh-CN" altLang="en-US" smtClean="0"/>
              <a:pPr/>
              <a:t>64</a:t>
            </a:fld>
            <a:endParaRPr lang="zh-CN" altLang="en-US" dirty="0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光子集成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光子集成回路</a:t>
            </a: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(photonic integrated circuit, PIC)</a:t>
            </a:r>
          </a:p>
          <a:p>
            <a:pPr lvl="1"/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在同一衬底片上将几种不同结构功能的光子器件集成起来</a:t>
            </a:r>
          </a:p>
          <a:p>
            <a:pPr lvl="1"/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减小封装时人工对准光路带来的误差和成本</a:t>
            </a:r>
          </a:p>
          <a:p>
            <a:pPr lvl="1"/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减少器件体积</a:t>
            </a:r>
          </a:p>
          <a:p>
            <a:pPr lvl="1"/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有利于提高系统稳定度，适于大规模生产</a:t>
            </a:r>
          </a:p>
          <a:p>
            <a:endParaRPr lang="zh-CN" altLang="en-US" dirty="0">
              <a:solidFill>
                <a:schemeClr val="bg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83F2EFB-D87B-4A59-B290-6328BB0656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集成光电子学概论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0F10373-DDC4-42EB-9F29-DAB00A34A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6EFF6-F6F6-48A4-8B6A-DDF075469E09}" type="slidenum">
              <a:rPr lang="zh-CN" altLang="en-US" smtClean="0"/>
              <a:pPr/>
              <a:t>65</a:t>
            </a:fld>
            <a:endParaRPr lang="zh-CN" altLang="en-US" dirty="0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作业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just"/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问题</a:t>
            </a: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</a:t>
            </a: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780 nm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的</a:t>
            </a: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LD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有源层是什么组分，折射率是多少？</a:t>
            </a:r>
          </a:p>
          <a:p>
            <a:pPr algn="just"/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问题</a:t>
            </a: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2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：设计发光波长为</a:t>
            </a: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1.31 </a:t>
            </a: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</a:t>
            </a: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和</a:t>
            </a: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1.55 </a:t>
            </a: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</a:t>
            </a: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的</a:t>
            </a: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LED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，其有源层是什么材料？ </a:t>
            </a:r>
          </a:p>
          <a:p>
            <a:pPr algn="just"/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问题</a:t>
            </a: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3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：为什么</a:t>
            </a: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1.31 </a:t>
            </a: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</a:t>
            </a: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和</a:t>
            </a: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1.55 </a:t>
            </a: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</a:t>
            </a: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的</a:t>
            </a: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LD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可用</a:t>
            </a:r>
            <a:r>
              <a:rPr lang="en-US" altLang="zh-CN" dirty="0" err="1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InP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作限制层？</a:t>
            </a:r>
            <a:endParaRPr lang="en-US" altLang="zh-CN" dirty="0">
              <a:solidFill>
                <a:schemeClr val="bg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algn="just"/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问题</a:t>
            </a: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4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</a:t>
            </a:r>
            <a:r>
              <a:rPr lang="en-US" altLang="zh-CN" dirty="0" err="1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InGaAsP</a:t>
            </a: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/</a:t>
            </a:r>
            <a:r>
              <a:rPr lang="en-US" altLang="zh-CN" dirty="0" err="1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InP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中，</a:t>
            </a:r>
            <a:r>
              <a:rPr lang="en-US" altLang="zh-CN" dirty="0" err="1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InP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可做光限制，也可作电限制，也是衬底，那么</a:t>
            </a:r>
            <a:r>
              <a:rPr lang="en-US" altLang="zh-CN" dirty="0" err="1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InP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能否做</a:t>
            </a: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780nmLD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的衬底层？</a:t>
            </a:r>
          </a:p>
          <a:p>
            <a:endParaRPr lang="zh-CN" altLang="en-US" dirty="0">
              <a:solidFill>
                <a:schemeClr val="bg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26A0090-DAC1-4656-8B29-4CA596E4C2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集成光电子学概论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45D8D4A-7BE8-43ED-BAC7-F0CC31FF1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6EFF6-F6F6-48A4-8B6A-DDF075469E09}" type="slidenum">
              <a:rPr lang="zh-CN" altLang="en-US" smtClean="0"/>
              <a:pPr/>
              <a:t>66</a:t>
            </a:fld>
            <a:endParaRPr lang="zh-CN" alt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半导体材料光学特性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7615262" cy="4525963"/>
          </a:xfrm>
        </p:spPr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材料能带结构与中心波长关系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63588" y="2240868"/>
            <a:ext cx="4788532" cy="4420184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027" name="Object 2"/>
          <p:cNvGraphicFramePr>
            <a:graphicFrameLocks noChangeAspect="1"/>
          </p:cNvGraphicFramePr>
          <p:nvPr/>
        </p:nvGraphicFramePr>
        <p:xfrm>
          <a:off x="6429388" y="4000504"/>
          <a:ext cx="3148013" cy="812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3158490" imgH="818515" progId="Word.Document.8">
                  <p:embed/>
                </p:oleObj>
              </mc:Choice>
              <mc:Fallback>
                <p:oleObj name="Document" r:id="rId4" imgW="3158490" imgH="818515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29388" y="4000504"/>
                        <a:ext cx="3148013" cy="812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78E17CC-A50D-48A1-B794-BF9D42EE9D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集成光电子学概论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1A4BC1C-EB6F-4BB3-BC74-39C8BF029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6EFF6-F6F6-48A4-8B6A-DDF075469E09}" type="slidenum">
              <a:rPr lang="zh-CN" altLang="en-US" smtClean="0"/>
              <a:pPr/>
              <a:t>7</a:t>
            </a:fld>
            <a:endParaRPr lang="zh-CN" alt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半导体光</a:t>
            </a: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电</a:t>
            </a: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)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子器件材料的基本性质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半导体材料的光学特性</a:t>
            </a:r>
            <a:endParaRPr lang="en-US" altLang="zh-CN" sz="2400" dirty="0">
              <a:solidFill>
                <a:schemeClr val="bg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lvl="1"/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中心荧光波长</a:t>
            </a:r>
          </a:p>
          <a:p>
            <a:pPr lvl="1"/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测试方法：（变温）光致荧光谱（</a:t>
            </a: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PL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谱）</a:t>
            </a:r>
          </a:p>
          <a:p>
            <a:endParaRPr lang="en-US" altLang="zh-CN" sz="2800" b="1" dirty="0">
              <a:solidFill>
                <a:schemeClr val="bg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r>
              <a:rPr lang="zh-CN" altLang="en-US" sz="28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半导体材料的结构特性</a:t>
            </a:r>
            <a:endParaRPr lang="en-US" altLang="zh-CN" sz="2400" dirty="0">
              <a:solidFill>
                <a:schemeClr val="bg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lvl="1"/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晶体结构</a:t>
            </a:r>
          </a:p>
          <a:p>
            <a:pPr lvl="1"/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晶格常数（确定晶面再进行讨论）</a:t>
            </a:r>
          </a:p>
          <a:p>
            <a:pPr lvl="1"/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测试方法：高分辨</a:t>
            </a: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X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射线衍射谱（</a:t>
            </a: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XRD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谱）</a:t>
            </a:r>
          </a:p>
          <a:p>
            <a:endParaRPr lang="zh-CN" altLang="en-US" dirty="0">
              <a:solidFill>
                <a:schemeClr val="bg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BA841E7-3692-47A2-BC3B-AFCF28D07A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集成光电子学概论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1EDD170-013A-4ABD-B52C-F249679A4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6EFF6-F6F6-48A4-8B6A-DDF075469E09}" type="slidenum">
              <a:rPr lang="zh-CN" altLang="en-US" smtClean="0"/>
              <a:pPr/>
              <a:t>8</a:t>
            </a:fld>
            <a:endParaRPr lang="zh-CN" altLang="en-US" dirty="0"/>
          </a:p>
        </p:txBody>
      </p:sp>
    </p:spTree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半导体光</a:t>
            </a: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电</a:t>
            </a: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)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子器件材料的基本性质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半导体材料的结构特性</a:t>
            </a:r>
            <a:endParaRPr lang="en-US" altLang="zh-CN" sz="2400" dirty="0">
              <a:solidFill>
                <a:schemeClr val="bg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lvl="1"/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晶体结构</a:t>
            </a:r>
          </a:p>
          <a:p>
            <a:pPr lvl="1"/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晶格常数（确定晶面再进行讨论）</a:t>
            </a:r>
          </a:p>
          <a:p>
            <a:pPr lvl="1"/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测试方法：高分辨</a:t>
            </a: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X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射线衍射谱（</a:t>
            </a: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XRD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谱）</a:t>
            </a:r>
          </a:p>
          <a:p>
            <a:endParaRPr lang="zh-CN" altLang="en-US" dirty="0">
              <a:solidFill>
                <a:schemeClr val="bg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4618" y="3606163"/>
            <a:ext cx="2520000" cy="2520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4"/>
          <a:srcRect l="19300" t="-1" r="18942" b="-3585"/>
          <a:stretch>
            <a:fillRect/>
          </a:stretch>
        </p:blipFill>
        <p:spPr>
          <a:xfrm>
            <a:off x="350017" y="3855234"/>
            <a:ext cx="2659386" cy="2448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8124" y="3855234"/>
            <a:ext cx="3352463" cy="2268736"/>
          </a:xfrm>
          <a:prstGeom prst="rect">
            <a:avLst/>
          </a:prstGeom>
        </p:spPr>
      </p:pic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CA897F9-01AD-4220-931E-A846CFEED3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集成光电子学概论</a:t>
            </a:r>
            <a:endParaRPr lang="zh-CN" altLang="en-US" dirty="0"/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859A92CF-648A-491D-BBE8-C09FF500D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6EFF6-F6F6-48A4-8B6A-DDF075469E09}" type="slidenum">
              <a:rPr lang="zh-CN" altLang="en-US" smtClean="0"/>
              <a:pPr/>
              <a:t>9</a:t>
            </a:fld>
            <a:endParaRPr lang="zh-CN" alt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1148</TotalTime>
  <Words>3461</Words>
  <Application>Microsoft Office PowerPoint</Application>
  <PresentationFormat>全屏显示(4:3)</PresentationFormat>
  <Paragraphs>658</Paragraphs>
  <Slides>66</Slides>
  <Notes>35</Notes>
  <HiddenSlides>1</HiddenSlides>
  <MMClips>0</MMClips>
  <ScaleCrop>false</ScaleCrop>
  <HeadingPairs>
    <vt:vector size="8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5</vt:i4>
      </vt:variant>
      <vt:variant>
        <vt:lpstr>幻灯片标题</vt:lpstr>
      </vt:variant>
      <vt:variant>
        <vt:i4>66</vt:i4>
      </vt:variant>
    </vt:vector>
  </HeadingPairs>
  <TitlesOfParts>
    <vt:vector size="76" baseType="lpstr">
      <vt:lpstr>Arial</vt:lpstr>
      <vt:lpstr>Calibri</vt:lpstr>
      <vt:lpstr>Cambria Math</vt:lpstr>
      <vt:lpstr>Times New Roman</vt:lpstr>
      <vt:lpstr>Office 主题</vt:lpstr>
      <vt:lpstr>Document</vt:lpstr>
      <vt:lpstr>Visio</vt:lpstr>
      <vt:lpstr>文档</vt:lpstr>
      <vt:lpstr>位图图像</vt:lpstr>
      <vt:lpstr>公式</vt:lpstr>
      <vt:lpstr>第一讲  绪论</vt:lpstr>
      <vt:lpstr>课程简介</vt:lpstr>
      <vt:lpstr>课程简介</vt:lpstr>
      <vt:lpstr>参考书目</vt:lpstr>
      <vt:lpstr>第一章  绪论</vt:lpstr>
      <vt:lpstr>半导体光(电)子器件材料的基本性质</vt:lpstr>
      <vt:lpstr>半导体材料光学特性</vt:lpstr>
      <vt:lpstr>半导体光(电)子器件材料的基本性质</vt:lpstr>
      <vt:lpstr>半导体光(电)子器件材料的基本性质</vt:lpstr>
      <vt:lpstr>基本材料及其带隙能量范围</vt:lpstr>
      <vt:lpstr>PN结</vt:lpstr>
      <vt:lpstr>PN结</vt:lpstr>
      <vt:lpstr>同质结与异质结</vt:lpstr>
      <vt:lpstr>双异质结(DH)</vt:lpstr>
      <vt:lpstr>双异质结(DH)</vt:lpstr>
      <vt:lpstr>双异质结(DH)</vt:lpstr>
      <vt:lpstr>欧姆接触</vt:lpstr>
      <vt:lpstr>晶格匹配</vt:lpstr>
      <vt:lpstr>应变材料</vt:lpstr>
      <vt:lpstr>几种常见材料体系</vt:lpstr>
      <vt:lpstr>GaAlAs/GaAs材料性质</vt:lpstr>
      <vt:lpstr>InGaAsP/InP材料性质</vt:lpstr>
      <vt:lpstr>InGaAsP/InP材料性质</vt:lpstr>
      <vt:lpstr>GaN、AlN、InN材料性质</vt:lpstr>
      <vt:lpstr>GaN、AlN、InN材料性质</vt:lpstr>
      <vt:lpstr>基本材料及其波长覆盖范围</vt:lpstr>
      <vt:lpstr>量子级联激光器(QCL)能带结构图</vt:lpstr>
      <vt:lpstr>量子级联探测器(QCD)能带结构图</vt:lpstr>
      <vt:lpstr>第一章  绪论</vt:lpstr>
      <vt:lpstr>应用背景</vt:lpstr>
      <vt:lpstr>光纤传输损耗曲线</vt:lpstr>
      <vt:lpstr>更大容量、更高速度信息传输</vt:lpstr>
      <vt:lpstr>更大容量、更高速度信息传输</vt:lpstr>
      <vt:lpstr>更大容量、更高速度信息传输</vt:lpstr>
      <vt:lpstr>光纤通信系统中光子、光电子器件</vt:lpstr>
      <vt:lpstr>光纤通信系统中光子、光电子器件</vt:lpstr>
      <vt:lpstr>信息存储与显示中的光电子器件</vt:lpstr>
      <vt:lpstr>功率型发光二极管与半导体照明</vt:lpstr>
      <vt:lpstr>全球半导体照明行业发展概况</vt:lpstr>
      <vt:lpstr>全球半导体照明行业发展概况</vt:lpstr>
      <vt:lpstr>第一章  绪论</vt:lpstr>
      <vt:lpstr>半导体光(电)子器件介绍</vt:lpstr>
      <vt:lpstr>发光二极管LED</vt:lpstr>
      <vt:lpstr>发光二极管LED</vt:lpstr>
      <vt:lpstr>GaN蓝光LED</vt:lpstr>
      <vt:lpstr>GaN蓝光LED</vt:lpstr>
      <vt:lpstr>GaN蓝光LED</vt:lpstr>
      <vt:lpstr>发光二极管LED</vt:lpstr>
      <vt:lpstr>半导体激光器（LD）</vt:lpstr>
      <vt:lpstr>半导体激光器（LD）</vt:lpstr>
      <vt:lpstr>半导体激光器（LD）</vt:lpstr>
      <vt:lpstr>半导体激光器（LD）</vt:lpstr>
      <vt:lpstr>半导体光放大器SOA</vt:lpstr>
      <vt:lpstr>半导体光放大器SOA</vt:lpstr>
      <vt:lpstr>半导体光调制器</vt:lpstr>
      <vt:lpstr>半导体光调制器</vt:lpstr>
      <vt:lpstr>半导体光(电)子器件介绍</vt:lpstr>
      <vt:lpstr>半导体光耦合器</vt:lpstr>
      <vt:lpstr>复用/解复用器</vt:lpstr>
      <vt:lpstr>复用/解复用器</vt:lpstr>
      <vt:lpstr>复用/解复用器</vt:lpstr>
      <vt:lpstr>半导体光开关</vt:lpstr>
      <vt:lpstr>半导体光(电)子器件介绍</vt:lpstr>
      <vt:lpstr>有关集成的几个概念</vt:lpstr>
      <vt:lpstr>光子集成</vt:lpstr>
      <vt:lpstr>作业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XingYuchen</dc:creator>
  <cp:lastModifiedBy>刘 胤洁</cp:lastModifiedBy>
  <cp:revision>115</cp:revision>
  <dcterms:created xsi:type="dcterms:W3CDTF">2019-10-23T03:19:27Z</dcterms:created>
  <dcterms:modified xsi:type="dcterms:W3CDTF">2022-10-04T14:08:49Z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2052-1.1.0.1454</vt:lpwstr>
  </property>
</Properties>
</file>